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2"/>
  </p:notesMasterIdLst>
  <p:handoutMasterIdLst>
    <p:handoutMasterId r:id="rId23"/>
  </p:handoutMasterIdLst>
  <p:sldIdLst>
    <p:sldId id="258" r:id="rId2"/>
    <p:sldId id="260" r:id="rId3"/>
    <p:sldId id="262" r:id="rId4"/>
    <p:sldId id="279" r:id="rId5"/>
    <p:sldId id="263" r:id="rId6"/>
    <p:sldId id="287" r:id="rId7"/>
    <p:sldId id="265" r:id="rId8"/>
    <p:sldId id="270" r:id="rId9"/>
    <p:sldId id="266" r:id="rId10"/>
    <p:sldId id="268" r:id="rId11"/>
    <p:sldId id="269" r:id="rId12"/>
    <p:sldId id="288" r:id="rId13"/>
    <p:sldId id="271" r:id="rId14"/>
    <p:sldId id="272" r:id="rId15"/>
    <p:sldId id="273" r:id="rId16"/>
    <p:sldId id="278" r:id="rId17"/>
    <p:sldId id="286" r:id="rId18"/>
    <p:sldId id="285" r:id="rId19"/>
    <p:sldId id="275" r:id="rId20"/>
    <p:sldId id="27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353" autoAdjust="0"/>
    <p:restoredTop sz="61922" autoAdjust="0"/>
  </p:normalViewPr>
  <p:slideViewPr>
    <p:cSldViewPr snapToGrid="0">
      <p:cViewPr varScale="1">
        <p:scale>
          <a:sx n="91" d="100"/>
          <a:sy n="91" d="100"/>
        </p:scale>
        <p:origin x="75" y="132"/>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vi Varma" userId="e7ce4bf9d3e7cfea" providerId="LiveId" clId="{4A60814E-0E00-4628-AD01-8E40FD2FCA3A}"/>
    <pc:docChg chg="modSld">
      <pc:chgData name="Ravi Varma" userId="e7ce4bf9d3e7cfea" providerId="LiveId" clId="{4A60814E-0E00-4628-AD01-8E40FD2FCA3A}" dt="2023-12-29T05:36:19.053" v="6" actId="20577"/>
      <pc:docMkLst>
        <pc:docMk/>
      </pc:docMkLst>
      <pc:sldChg chg="modSp mod">
        <pc:chgData name="Ravi Varma" userId="e7ce4bf9d3e7cfea" providerId="LiveId" clId="{4A60814E-0E00-4628-AD01-8E40FD2FCA3A}" dt="2023-12-29T05:36:19.053" v="6" actId="20577"/>
        <pc:sldMkLst>
          <pc:docMk/>
          <pc:sldMk cId="1369108918" sldId="262"/>
        </pc:sldMkLst>
        <pc:spChg chg="mod">
          <ac:chgData name="Ravi Varma" userId="e7ce4bf9d3e7cfea" providerId="LiveId" clId="{4A60814E-0E00-4628-AD01-8E40FD2FCA3A}" dt="2023-12-29T05:36:19.053" v="6" actId="20577"/>
          <ac:spMkLst>
            <pc:docMk/>
            <pc:sldMk cId="1369108918" sldId="262"/>
            <ac:spMk id="9" creationId="{0BAA4F36-AB00-F2C4-B47F-6381355DE604}"/>
          </ac:spMkLst>
        </pc:spChg>
      </pc:sldChg>
    </pc:docChg>
  </pc:docChgLst>
</pc:chgInfo>
</file>

<file path=ppt/handoutMasters/_rels/handoutMaster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9199655-05E8-4463-9482-2D23FD405AF3}" type="datetimeFigureOut">
              <a:rPr lang="en-IN" smtClean="0"/>
              <a:t>28-04-2024</a:t>
            </a:fld>
            <a:endParaRPr lang="en-IN"/>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7C9CC48-2212-46F0-B96C-6F8104E82434}" type="slidenum">
              <a:rPr lang="en-IN" smtClean="0"/>
              <a:t>‹#›</a:t>
            </a:fld>
            <a:endParaRPr lang="en-IN"/>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858000" cy="3851868"/>
          </a:xfrm>
          <a:prstGeom prst="rect">
            <a:avLst/>
          </a:prstGeom>
        </p:spPr>
      </p:pic>
    </p:spTree>
    <p:extLst>
      <p:ext uri="{BB962C8B-B14F-4D97-AF65-F5344CB8AC3E}">
        <p14:creationId xmlns:p14="http://schemas.microsoft.com/office/powerpoint/2010/main" val="1271458225"/>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DE0E28-087F-4BBF-B8BC-055CB0BBD464}" type="datetimeFigureOut">
              <a:rPr lang="en-IN" smtClean="0"/>
              <a:t>28-04-2024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5E3DF0-35B4-40E5-AC91-1A2000F81275}" type="slidenum">
              <a:rPr lang="en-IN" smtClean="0"/>
              <a:t>‹#›</a:t>
            </a:fld>
            <a:endParaRPr lang="en-IN"/>
          </a:p>
        </p:txBody>
      </p:sp>
    </p:spTree>
    <p:extLst>
      <p:ext uri="{BB962C8B-B14F-4D97-AF65-F5344CB8AC3E}">
        <p14:creationId xmlns:p14="http://schemas.microsoft.com/office/powerpoint/2010/main" val="2605513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A65E3DF0-35B4-40E5-AC91-1A2000F81275}" type="slidenum">
              <a:rPr lang="en-IN" smtClean="0"/>
              <a:t>1</a:t>
            </a:fld>
            <a:endParaRPr lang="en-IN"/>
          </a:p>
        </p:txBody>
      </p:sp>
    </p:spTree>
    <p:extLst>
      <p:ext uri="{BB962C8B-B14F-4D97-AF65-F5344CB8AC3E}">
        <p14:creationId xmlns:p14="http://schemas.microsoft.com/office/powerpoint/2010/main" val="16973837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65E3DF0-35B4-40E5-AC91-1A2000F81275}" type="slidenum">
              <a:rPr lang="en-IN" smtClean="0"/>
              <a:t>2</a:t>
            </a:fld>
            <a:endParaRPr lang="en-IN"/>
          </a:p>
        </p:txBody>
      </p:sp>
    </p:spTree>
    <p:extLst>
      <p:ext uri="{BB962C8B-B14F-4D97-AF65-F5344CB8AC3E}">
        <p14:creationId xmlns:p14="http://schemas.microsoft.com/office/powerpoint/2010/main" val="21969513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15E58F0A-825B-43EC-9CD7-118F126DA1B6}" type="datetime1">
              <a:rPr lang="en-IN" smtClean="0"/>
              <a:t>28-04-2024</a:t>
            </a:fld>
            <a:endParaRPr lang="en-IN"/>
          </a:p>
        </p:txBody>
      </p:sp>
      <p:sp>
        <p:nvSpPr>
          <p:cNvPr id="5" name="Footer Placeholder 4"/>
          <p:cNvSpPr>
            <a:spLocks noGrp="1"/>
          </p:cNvSpPr>
          <p:nvPr>
            <p:ph type="ftr" sz="quarter" idx="11"/>
          </p:nvPr>
        </p:nvSpPr>
        <p:spPr/>
        <p:txBody>
          <a:bodyPr/>
          <a:lstStyle/>
          <a:p>
            <a:r>
              <a:rPr lang="en-US"/>
              <a:t>Review No.         Batch No.           Department of CSE</a:t>
            </a:r>
            <a:endParaRPr lang="en-IN"/>
          </a:p>
        </p:txBody>
      </p:sp>
      <p:sp>
        <p:nvSpPr>
          <p:cNvPr id="6" name="Slide Number Placeholder 5"/>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42316521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A9F6D04C-3771-42DE-9B65-7B6404FB4859}" type="datetime1">
              <a:rPr lang="en-IN" smtClean="0"/>
              <a:t>28-04-2024</a:t>
            </a:fld>
            <a:endParaRPr lang="en-IN"/>
          </a:p>
        </p:txBody>
      </p:sp>
      <p:sp>
        <p:nvSpPr>
          <p:cNvPr id="5" name="Footer Placeholder 4"/>
          <p:cNvSpPr>
            <a:spLocks noGrp="1"/>
          </p:cNvSpPr>
          <p:nvPr>
            <p:ph type="ftr" sz="quarter" idx="11"/>
          </p:nvPr>
        </p:nvSpPr>
        <p:spPr/>
        <p:txBody>
          <a:bodyPr/>
          <a:lstStyle/>
          <a:p>
            <a:r>
              <a:rPr lang="en-US"/>
              <a:t>Review No.         Batch No.           Department of CSE</a:t>
            </a:r>
            <a:endParaRPr lang="en-IN"/>
          </a:p>
        </p:txBody>
      </p:sp>
      <p:sp>
        <p:nvSpPr>
          <p:cNvPr id="6" name="Slide Number Placeholder 5"/>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33943571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96B51216-7DD8-4439-BE7B-781B8BCB2E48}" type="datetime1">
              <a:rPr lang="en-IN" smtClean="0"/>
              <a:t>28-04-2024</a:t>
            </a:fld>
            <a:endParaRPr lang="en-IN"/>
          </a:p>
        </p:txBody>
      </p:sp>
      <p:sp>
        <p:nvSpPr>
          <p:cNvPr id="5" name="Footer Placeholder 4"/>
          <p:cNvSpPr>
            <a:spLocks noGrp="1"/>
          </p:cNvSpPr>
          <p:nvPr>
            <p:ph type="ftr" sz="quarter" idx="11"/>
          </p:nvPr>
        </p:nvSpPr>
        <p:spPr/>
        <p:txBody>
          <a:bodyPr/>
          <a:lstStyle/>
          <a:p>
            <a:r>
              <a:rPr lang="en-US"/>
              <a:t>Review No.         Batch No.           Department of CSE</a:t>
            </a:r>
            <a:endParaRPr lang="en-IN"/>
          </a:p>
        </p:txBody>
      </p:sp>
      <p:sp>
        <p:nvSpPr>
          <p:cNvPr id="6" name="Slide Number Placeholder 5"/>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18392069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624C803B-62AD-4010-AEFB-D9AF802A6496}" type="datetime1">
              <a:rPr lang="en-IN" smtClean="0"/>
              <a:t>28-04-2024</a:t>
            </a:fld>
            <a:endParaRPr lang="en-IN"/>
          </a:p>
        </p:txBody>
      </p:sp>
      <p:sp>
        <p:nvSpPr>
          <p:cNvPr id="5" name="Footer Placeholder 4"/>
          <p:cNvSpPr>
            <a:spLocks noGrp="1"/>
          </p:cNvSpPr>
          <p:nvPr>
            <p:ph type="ftr" sz="quarter" idx="11"/>
          </p:nvPr>
        </p:nvSpPr>
        <p:spPr/>
        <p:txBody>
          <a:bodyPr/>
          <a:lstStyle/>
          <a:p>
            <a:r>
              <a:rPr lang="en-US"/>
              <a:t>Review No.         Batch No.           Department of CSE</a:t>
            </a:r>
            <a:endParaRPr lang="en-IN"/>
          </a:p>
        </p:txBody>
      </p:sp>
      <p:sp>
        <p:nvSpPr>
          <p:cNvPr id="6" name="Slide Number Placeholder 5"/>
          <p:cNvSpPr>
            <a:spLocks noGrp="1"/>
          </p:cNvSpPr>
          <p:nvPr>
            <p:ph type="sldNum" sz="quarter" idx="12"/>
          </p:nvPr>
        </p:nvSpPr>
        <p:spPr/>
        <p:txBody>
          <a:bodyPr/>
          <a:lstStyle/>
          <a:p>
            <a:fld id="{65DCBD69-296B-4D7C-AF62-9B588FC78772}" type="slidenum">
              <a:rPr lang="en-IN" smtClean="0"/>
              <a:t>‹#›</a:t>
            </a:fld>
            <a:endParaRPr lang="en-IN"/>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7802064" cy="4382112"/>
          </a:xfrm>
          <a:prstGeom prst="rect">
            <a:avLst/>
          </a:prstGeom>
        </p:spPr>
      </p:pic>
    </p:spTree>
    <p:extLst>
      <p:ext uri="{BB962C8B-B14F-4D97-AF65-F5344CB8AC3E}">
        <p14:creationId xmlns:p14="http://schemas.microsoft.com/office/powerpoint/2010/main" val="22623763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2EF212-5EE0-4AA8-AA52-1AD4716B5520}" type="datetime1">
              <a:rPr lang="en-IN" smtClean="0"/>
              <a:t>28-04-2024</a:t>
            </a:fld>
            <a:endParaRPr lang="en-IN"/>
          </a:p>
        </p:txBody>
      </p:sp>
      <p:sp>
        <p:nvSpPr>
          <p:cNvPr id="5" name="Footer Placeholder 4"/>
          <p:cNvSpPr>
            <a:spLocks noGrp="1"/>
          </p:cNvSpPr>
          <p:nvPr>
            <p:ph type="ftr" sz="quarter" idx="11"/>
          </p:nvPr>
        </p:nvSpPr>
        <p:spPr/>
        <p:txBody>
          <a:bodyPr/>
          <a:lstStyle/>
          <a:p>
            <a:r>
              <a:rPr lang="en-US"/>
              <a:t>Review No.         Batch No.           Department of CSE</a:t>
            </a:r>
            <a:endParaRPr lang="en-IN"/>
          </a:p>
        </p:txBody>
      </p:sp>
      <p:sp>
        <p:nvSpPr>
          <p:cNvPr id="6" name="Slide Number Placeholder 5"/>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21327912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0D477AD5-9516-4803-9B8F-64EFE6B04E97}" type="datetime1">
              <a:rPr lang="en-IN" smtClean="0"/>
              <a:t>28-04-2024</a:t>
            </a:fld>
            <a:endParaRPr lang="en-IN"/>
          </a:p>
        </p:txBody>
      </p:sp>
      <p:sp>
        <p:nvSpPr>
          <p:cNvPr id="6" name="Footer Placeholder 5"/>
          <p:cNvSpPr>
            <a:spLocks noGrp="1"/>
          </p:cNvSpPr>
          <p:nvPr>
            <p:ph type="ftr" sz="quarter" idx="11"/>
          </p:nvPr>
        </p:nvSpPr>
        <p:spPr/>
        <p:txBody>
          <a:bodyPr/>
          <a:lstStyle/>
          <a:p>
            <a:r>
              <a:rPr lang="en-US"/>
              <a:t>Review No.         Batch No.           Department of CSE</a:t>
            </a:r>
            <a:endParaRPr lang="en-IN"/>
          </a:p>
        </p:txBody>
      </p:sp>
      <p:sp>
        <p:nvSpPr>
          <p:cNvPr id="7" name="Slide Number Placeholder 6"/>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24027585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2FEC19F5-3ACF-4602-91F2-584ADA347226}" type="datetime1">
              <a:rPr lang="en-IN" smtClean="0"/>
              <a:t>28-04-2024</a:t>
            </a:fld>
            <a:endParaRPr lang="en-IN"/>
          </a:p>
        </p:txBody>
      </p:sp>
      <p:sp>
        <p:nvSpPr>
          <p:cNvPr id="8" name="Footer Placeholder 7"/>
          <p:cNvSpPr>
            <a:spLocks noGrp="1"/>
          </p:cNvSpPr>
          <p:nvPr>
            <p:ph type="ftr" sz="quarter" idx="11"/>
          </p:nvPr>
        </p:nvSpPr>
        <p:spPr/>
        <p:txBody>
          <a:bodyPr/>
          <a:lstStyle/>
          <a:p>
            <a:r>
              <a:rPr lang="en-US"/>
              <a:t>Review No.         Batch No.           Department of CSE</a:t>
            </a:r>
            <a:endParaRPr lang="en-IN"/>
          </a:p>
        </p:txBody>
      </p:sp>
      <p:sp>
        <p:nvSpPr>
          <p:cNvPr id="9" name="Slide Number Placeholder 8"/>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3859279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6F932DEC-E61F-415A-BB11-622ACF22FA82}" type="datetime1">
              <a:rPr lang="en-IN" smtClean="0"/>
              <a:t>28-04-2024</a:t>
            </a:fld>
            <a:endParaRPr lang="en-IN"/>
          </a:p>
        </p:txBody>
      </p:sp>
      <p:sp>
        <p:nvSpPr>
          <p:cNvPr id="4" name="Footer Placeholder 3"/>
          <p:cNvSpPr>
            <a:spLocks noGrp="1"/>
          </p:cNvSpPr>
          <p:nvPr>
            <p:ph type="ftr" sz="quarter" idx="11"/>
          </p:nvPr>
        </p:nvSpPr>
        <p:spPr/>
        <p:txBody>
          <a:bodyPr/>
          <a:lstStyle/>
          <a:p>
            <a:r>
              <a:rPr lang="en-US"/>
              <a:t>Review No.         Batch No.           Department of CSE</a:t>
            </a:r>
            <a:endParaRPr lang="en-IN"/>
          </a:p>
        </p:txBody>
      </p:sp>
      <p:sp>
        <p:nvSpPr>
          <p:cNvPr id="5" name="Slide Number Placeholder 4"/>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28264153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396EEC6-0141-45B7-8835-252B848F88BA}" type="datetime1">
              <a:rPr lang="en-IN" smtClean="0"/>
              <a:t>28-04-2024</a:t>
            </a:fld>
            <a:endParaRPr lang="en-IN"/>
          </a:p>
        </p:txBody>
      </p:sp>
      <p:sp>
        <p:nvSpPr>
          <p:cNvPr id="3" name="Footer Placeholder 2"/>
          <p:cNvSpPr>
            <a:spLocks noGrp="1"/>
          </p:cNvSpPr>
          <p:nvPr>
            <p:ph type="ftr" sz="quarter" idx="11"/>
          </p:nvPr>
        </p:nvSpPr>
        <p:spPr/>
        <p:txBody>
          <a:bodyPr/>
          <a:lstStyle/>
          <a:p>
            <a:r>
              <a:rPr lang="en-US"/>
              <a:t>Review No.         Batch No.           Department of CSE</a:t>
            </a:r>
            <a:endParaRPr lang="en-IN"/>
          </a:p>
        </p:txBody>
      </p:sp>
      <p:sp>
        <p:nvSpPr>
          <p:cNvPr id="4" name="Slide Number Placeholder 3"/>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459629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C53116E-6FF0-4C6D-8DFD-00263320DEBD}" type="datetime1">
              <a:rPr lang="en-IN" smtClean="0"/>
              <a:t>28-04-2024</a:t>
            </a:fld>
            <a:endParaRPr lang="en-IN"/>
          </a:p>
        </p:txBody>
      </p:sp>
      <p:sp>
        <p:nvSpPr>
          <p:cNvPr id="6" name="Footer Placeholder 5"/>
          <p:cNvSpPr>
            <a:spLocks noGrp="1"/>
          </p:cNvSpPr>
          <p:nvPr>
            <p:ph type="ftr" sz="quarter" idx="11"/>
          </p:nvPr>
        </p:nvSpPr>
        <p:spPr/>
        <p:txBody>
          <a:bodyPr/>
          <a:lstStyle/>
          <a:p>
            <a:r>
              <a:rPr lang="en-US"/>
              <a:t>Review No.         Batch No.           Department of CSE</a:t>
            </a:r>
            <a:endParaRPr lang="en-IN"/>
          </a:p>
        </p:txBody>
      </p:sp>
      <p:sp>
        <p:nvSpPr>
          <p:cNvPr id="7" name="Slide Number Placeholder 6"/>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6813205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FB6E4B8-84AF-4AF2-B62C-BFAB3810F0B1}" type="datetime1">
              <a:rPr lang="en-IN" smtClean="0"/>
              <a:t>28-04-2024</a:t>
            </a:fld>
            <a:endParaRPr lang="en-IN"/>
          </a:p>
        </p:txBody>
      </p:sp>
      <p:sp>
        <p:nvSpPr>
          <p:cNvPr id="6" name="Footer Placeholder 5"/>
          <p:cNvSpPr>
            <a:spLocks noGrp="1"/>
          </p:cNvSpPr>
          <p:nvPr>
            <p:ph type="ftr" sz="quarter" idx="11"/>
          </p:nvPr>
        </p:nvSpPr>
        <p:spPr/>
        <p:txBody>
          <a:bodyPr/>
          <a:lstStyle/>
          <a:p>
            <a:r>
              <a:rPr lang="en-US"/>
              <a:t>Review No.         Batch No.           Department of CSE</a:t>
            </a:r>
            <a:endParaRPr lang="en-IN"/>
          </a:p>
        </p:txBody>
      </p:sp>
      <p:sp>
        <p:nvSpPr>
          <p:cNvPr id="7" name="Slide Number Placeholder 6"/>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36022788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797CF1-9FF6-48D4-89E7-B1B5528DDDD6}" type="datetime1">
              <a:rPr lang="en-IN" smtClean="0"/>
              <a:t>28-04-2024</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Review No.         Batch No.           Department of CSE</a:t>
            </a:r>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DCBD69-296B-4D7C-AF62-9B588FC78772}" type="slidenum">
              <a:rPr lang="en-IN" smtClean="0"/>
              <a:t>‹#›</a:t>
            </a:fld>
            <a:endParaRPr lang="en-IN"/>
          </a:p>
        </p:txBody>
      </p:sp>
    </p:spTree>
    <p:extLst>
      <p:ext uri="{BB962C8B-B14F-4D97-AF65-F5344CB8AC3E}">
        <p14:creationId xmlns:p14="http://schemas.microsoft.com/office/powerpoint/2010/main" val="41065171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7"/>
          <p:cNvSpPr txBox="1">
            <a:spLocks/>
          </p:cNvSpPr>
          <p:nvPr/>
        </p:nvSpPr>
        <p:spPr>
          <a:xfrm>
            <a:off x="1754154" y="705471"/>
            <a:ext cx="8915400" cy="375925"/>
          </a:xfrm>
          <a:prstGeom prst="roundRect">
            <a:avLst>
              <a:gd name="adj" fmla="val 16667"/>
            </a:avLst>
          </a:prstGeom>
          <a:ln w="25400" cap="flat" cmpd="sng" algn="ctr">
            <a:solidFill>
              <a:schemeClr val="bg1"/>
            </a:solidFill>
            <a:prstDash val="solid"/>
          </a:ln>
        </p:spPr>
        <p:style>
          <a:lnRef idx="2">
            <a:schemeClr val="accent1"/>
          </a:lnRef>
          <a:fillRef idx="1">
            <a:schemeClr val="lt1"/>
          </a:fillRef>
          <a:effectRef idx="0">
            <a:schemeClr val="accent1"/>
          </a:effectRef>
          <a:fontRef idx="minor">
            <a:schemeClr val="dk1"/>
          </a:fontRef>
        </p:style>
        <p:txBody>
          <a:bodyPr lIns="91440" tIns="45720" rIns="91440" bIns="45720" anchor="t">
            <a:noAutofit/>
          </a:bodyPr>
          <a:lstStyle/>
          <a:p>
            <a:pPr algn="ctr">
              <a:spcBef>
                <a:spcPct val="20000"/>
              </a:spcBef>
              <a:defRPr/>
            </a:pPr>
            <a:r>
              <a:rPr lang="en-US" b="1" dirty="0">
                <a:latin typeface="Times New Roman"/>
                <a:cs typeface="Times New Roman"/>
              </a:rPr>
              <a:t>Department of Computer Science and Engineering</a:t>
            </a:r>
            <a:endParaRPr lang="en-US" dirty="0">
              <a:latin typeface="Calibri" panose="020F0502020204030204"/>
              <a:cs typeface="Calibri" panose="020F0502020204030204"/>
            </a:endParaRPr>
          </a:p>
          <a:p>
            <a:pPr algn="ctr">
              <a:spcBef>
                <a:spcPct val="20000"/>
              </a:spcBef>
              <a:defRPr/>
            </a:pPr>
            <a:r>
              <a:rPr lang="en-US" sz="2400" b="1" dirty="0">
                <a:solidFill>
                  <a:srgbClr val="FF0000"/>
                </a:solidFill>
                <a:effectLst>
                  <a:outerShdw blurRad="38100" dist="38100" dir="2700000" algn="tl" rotWithShape="0">
                    <a:srgbClr val="000000">
                      <a:alpha val="43000"/>
                    </a:srgbClr>
                  </a:outerShdw>
                </a:effectLst>
                <a:latin typeface="Times New Roman" panose="02020603050405020304" pitchFamily="18" charset="0"/>
                <a:cs typeface="Times New Roman" panose="02020603050405020304" pitchFamily="18" charset="0"/>
              </a:rPr>
              <a:t>M</a:t>
            </a:r>
            <a:r>
              <a:rPr lang="en-US" sz="2400" b="1" kern="1200" dirty="0">
                <a:solidFill>
                  <a:srgbClr val="FF0000"/>
                </a:solidFill>
                <a:effectLst>
                  <a:outerShdw blurRad="38100" dist="38100" dir="2700000" algn="tl" rotWithShape="0">
                    <a:srgbClr val="000000">
                      <a:alpha val="43000"/>
                    </a:srgbClr>
                  </a:outerShdw>
                </a:effectLst>
                <a:latin typeface="Times New Roman" panose="02020603050405020304" pitchFamily="18" charset="0"/>
                <a:ea typeface="+mn-ea"/>
                <a:cs typeface="Times New Roman" panose="02020603050405020304" pitchFamily="18" charset="0"/>
              </a:rPr>
              <a:t>usic Genre Classification Using Deep Learning</a:t>
            </a:r>
            <a:endParaRPr lang="en-US" sz="2400" b="1" dirty="0">
              <a:solidFill>
                <a:srgbClr val="FF0000"/>
              </a:solidFill>
              <a:effectLst>
                <a:outerShdw blurRad="38100" dist="38100" dir="2700000" algn="tl">
                  <a:srgbClr val="000000">
                    <a:alpha val="43137"/>
                  </a:srgbClr>
                </a:outerShdw>
              </a:effectLst>
              <a:latin typeface="Times New Roman"/>
              <a:cs typeface="Times New Roman"/>
            </a:endParaRPr>
          </a:p>
        </p:txBody>
      </p:sp>
      <p:sp>
        <p:nvSpPr>
          <p:cNvPr id="16" name="Subtitle 2"/>
          <p:cNvSpPr>
            <a:spLocks noGrp="1"/>
          </p:cNvSpPr>
          <p:nvPr>
            <p:ph type="subTitle" idx="1"/>
          </p:nvPr>
        </p:nvSpPr>
        <p:spPr>
          <a:xfrm>
            <a:off x="1881450" y="1955673"/>
            <a:ext cx="9144000" cy="1603428"/>
          </a:xfrm>
        </p:spPr>
        <p:txBody>
          <a:bodyPr vert="horz" lIns="91440" tIns="45720" rIns="91440" bIns="45720" rtlCol="0" anchor="t">
            <a:normAutofit/>
          </a:bodyPr>
          <a:lstStyle/>
          <a:p>
            <a:pPr marL="0" indent="0" algn="ctr" rtl="0" eaLnBrk="1" latinLnBrk="0" hangingPunct="1">
              <a:lnSpc>
                <a:spcPct val="90000"/>
              </a:lnSpc>
              <a:spcBef>
                <a:spcPts val="1000"/>
              </a:spcBef>
              <a:spcAft>
                <a:spcPts val="0"/>
              </a:spcAft>
            </a:pPr>
            <a:r>
              <a:rPr lang="en-US" sz="1800" kern="1200" dirty="0">
                <a:solidFill>
                  <a:srgbClr val="000000"/>
                </a:solidFill>
                <a:effectLst/>
                <a:latin typeface="Times New Roman" panose="02020603050405020304" pitchFamily="18" charset="0"/>
                <a:ea typeface="+mn-ea"/>
                <a:cs typeface="Times New Roman" panose="02020603050405020304" pitchFamily="18" charset="0"/>
              </a:rPr>
              <a:t>PRESENTED BY</a:t>
            </a:r>
            <a:endParaRPr lang="en-IN" sz="1200" dirty="0">
              <a:effectLst/>
            </a:endParaRPr>
          </a:p>
          <a:p>
            <a:pPr marL="0" indent="0" algn="l" rtl="0" eaLnBrk="1" latinLnBrk="0" hangingPunct="1">
              <a:lnSpc>
                <a:spcPct val="90000"/>
              </a:lnSpc>
              <a:spcBef>
                <a:spcPts val="1000"/>
              </a:spcBef>
              <a:spcAft>
                <a:spcPts val="0"/>
              </a:spcAft>
            </a:pPr>
            <a:r>
              <a:rPr lang="en-US" sz="1800" kern="1200" dirty="0">
                <a:solidFill>
                  <a:srgbClr val="000000"/>
                </a:solidFill>
                <a:effectLst/>
                <a:latin typeface="Times New Roman" panose="02020603050405020304" pitchFamily="18" charset="0"/>
                <a:ea typeface="+mn-ea"/>
                <a:cs typeface="Times New Roman" panose="02020603050405020304" pitchFamily="18" charset="0"/>
              </a:rPr>
              <a:t>                                    K Ravi Varma		                   (20471A05F6)</a:t>
            </a:r>
            <a:endParaRPr lang="en-IN" sz="1200" dirty="0">
              <a:effectLst/>
            </a:endParaRPr>
          </a:p>
          <a:p>
            <a:pPr marL="0" indent="0" algn="l" rtl="0" eaLnBrk="1" latinLnBrk="0" hangingPunct="1">
              <a:lnSpc>
                <a:spcPct val="90000"/>
              </a:lnSpc>
              <a:spcBef>
                <a:spcPts val="1000"/>
              </a:spcBef>
              <a:spcAft>
                <a:spcPts val="0"/>
              </a:spcAft>
            </a:pPr>
            <a:r>
              <a:rPr lang="en-US" sz="1800" kern="1200" dirty="0">
                <a:solidFill>
                  <a:srgbClr val="000000"/>
                </a:solidFill>
                <a:effectLst/>
                <a:latin typeface="Times New Roman" panose="02020603050405020304" pitchFamily="18" charset="0"/>
                <a:ea typeface="+mn-ea"/>
                <a:cs typeface="Times New Roman" panose="02020603050405020304" pitchFamily="18" charset="0"/>
              </a:rPr>
              <a:t>                                    </a:t>
            </a:r>
            <a:r>
              <a:rPr lang="en-US" sz="1800" dirty="0">
                <a:solidFill>
                  <a:srgbClr val="000000"/>
                </a:solidFill>
                <a:latin typeface="Times New Roman" panose="02020603050405020304" pitchFamily="18" charset="0"/>
                <a:cs typeface="Times New Roman" panose="02020603050405020304" pitchFamily="18" charset="0"/>
              </a:rPr>
              <a:t>M </a:t>
            </a:r>
            <a:r>
              <a:rPr lang="en-US" sz="1800" dirty="0" err="1">
                <a:solidFill>
                  <a:srgbClr val="000000"/>
                </a:solidFill>
                <a:latin typeface="Times New Roman" panose="02020603050405020304" pitchFamily="18" charset="0"/>
                <a:cs typeface="Times New Roman" panose="02020603050405020304" pitchFamily="18" charset="0"/>
              </a:rPr>
              <a:t>Kodanda</a:t>
            </a:r>
            <a:r>
              <a:rPr lang="en-US" sz="1800" dirty="0">
                <a:solidFill>
                  <a:srgbClr val="000000"/>
                </a:solidFill>
                <a:latin typeface="Times New Roman" panose="02020603050405020304" pitchFamily="18" charset="0"/>
                <a:cs typeface="Times New Roman" panose="02020603050405020304" pitchFamily="18" charset="0"/>
              </a:rPr>
              <a:t> Rami Reddy</a:t>
            </a:r>
            <a:r>
              <a:rPr lang="en-US" sz="1800" kern="1200" dirty="0">
                <a:solidFill>
                  <a:srgbClr val="000000"/>
                </a:solidFill>
                <a:effectLst/>
                <a:latin typeface="Times New Roman" panose="02020603050405020304" pitchFamily="18" charset="0"/>
                <a:ea typeface="+mn-ea"/>
                <a:cs typeface="Times New Roman" panose="02020603050405020304" pitchFamily="18" charset="0"/>
              </a:rPr>
              <a:t>		   (20471A05G2) </a:t>
            </a:r>
            <a:endParaRPr lang="en-IN" sz="1200" dirty="0">
              <a:effectLst/>
            </a:endParaRPr>
          </a:p>
          <a:p>
            <a:pPr marL="0" indent="0" algn="l" rtl="0" eaLnBrk="1" latinLnBrk="0" hangingPunct="1">
              <a:lnSpc>
                <a:spcPct val="90000"/>
              </a:lnSpc>
              <a:spcBef>
                <a:spcPts val="1000"/>
              </a:spcBef>
              <a:spcAft>
                <a:spcPts val="0"/>
              </a:spcAft>
            </a:pPr>
            <a:r>
              <a:rPr lang="en-US" sz="1800" kern="1200" dirty="0">
                <a:solidFill>
                  <a:srgbClr val="000000"/>
                </a:solidFill>
                <a:effectLst/>
                <a:latin typeface="Times New Roman" panose="02020603050405020304" pitchFamily="18" charset="0"/>
                <a:ea typeface="+mn-ea"/>
                <a:cs typeface="Times New Roman" panose="02020603050405020304" pitchFamily="18" charset="0"/>
              </a:rPr>
              <a:t>                                    Shaik </a:t>
            </a:r>
            <a:r>
              <a:rPr lang="en-US" sz="1800" kern="1200" dirty="0" err="1">
                <a:solidFill>
                  <a:srgbClr val="000000"/>
                </a:solidFill>
                <a:effectLst/>
                <a:latin typeface="Times New Roman" panose="02020603050405020304" pitchFamily="18" charset="0"/>
                <a:ea typeface="+mn-ea"/>
                <a:cs typeface="Times New Roman" panose="02020603050405020304" pitchFamily="18" charset="0"/>
              </a:rPr>
              <a:t>Madire</a:t>
            </a:r>
            <a:r>
              <a:rPr lang="en-US" sz="1800" kern="1200" dirty="0">
                <a:solidFill>
                  <a:srgbClr val="000000"/>
                </a:solidFill>
                <a:effectLst/>
                <a:latin typeface="Times New Roman" panose="02020603050405020304" pitchFamily="18" charset="0"/>
                <a:ea typeface="+mn-ea"/>
                <a:cs typeface="Times New Roman" panose="02020603050405020304" pitchFamily="18" charset="0"/>
              </a:rPr>
              <a:t> </a:t>
            </a:r>
            <a:r>
              <a:rPr lang="en-US" sz="1800" kern="1200" dirty="0" err="1">
                <a:solidFill>
                  <a:srgbClr val="000000"/>
                </a:solidFill>
                <a:effectLst/>
                <a:latin typeface="Times New Roman" panose="02020603050405020304" pitchFamily="18" charset="0"/>
                <a:ea typeface="+mn-ea"/>
                <a:cs typeface="Times New Roman" panose="02020603050405020304" pitchFamily="18" charset="0"/>
              </a:rPr>
              <a:t>Ashaduddeen</a:t>
            </a:r>
            <a:r>
              <a:rPr lang="en-US" sz="1800" kern="1200" dirty="0">
                <a:solidFill>
                  <a:srgbClr val="000000"/>
                </a:solidFill>
                <a:effectLst/>
                <a:latin typeface="Times New Roman" panose="02020603050405020304" pitchFamily="18" charset="0"/>
                <a:ea typeface="+mn-ea"/>
                <a:cs typeface="Times New Roman" panose="02020603050405020304" pitchFamily="18" charset="0"/>
              </a:rPr>
              <a:t>                    (20471A05I3)</a:t>
            </a:r>
            <a:endParaRPr lang="en-IN" sz="1200" dirty="0">
              <a:effectLst/>
            </a:endParaRPr>
          </a:p>
        </p:txBody>
      </p:sp>
      <p:sp>
        <p:nvSpPr>
          <p:cNvPr id="17" name="Subtitle 2"/>
          <p:cNvSpPr txBox="1">
            <a:spLocks/>
          </p:cNvSpPr>
          <p:nvPr/>
        </p:nvSpPr>
        <p:spPr bwMode="auto">
          <a:xfrm>
            <a:off x="2782854" y="3782618"/>
            <a:ext cx="6858000" cy="2288429"/>
          </a:xfrm>
          <a:prstGeom prst="rect">
            <a:avLst/>
          </a:prstGeom>
          <a:noFill/>
          <a:ln w="9525">
            <a:noFill/>
            <a:miter lim="800000"/>
            <a:headEnd/>
            <a:tailEnd/>
          </a:ln>
        </p:spPr>
        <p:txBody>
          <a:bodyPr lIns="91440" tIns="45720" rIns="91440" bIns="45720" anchor="t"/>
          <a:lstStyle/>
          <a:p>
            <a:pPr algn="ctr" eaLnBrk="1" hangingPunct="1">
              <a:spcBef>
                <a:spcPct val="20000"/>
              </a:spcBef>
              <a:buFont typeface="Wingdings" pitchFamily="2" charset="2"/>
              <a:buNone/>
            </a:pPr>
            <a:r>
              <a:rPr lang="en-US" altLang="en-US" dirty="0">
                <a:solidFill>
                  <a:srgbClr val="006600"/>
                </a:solidFill>
                <a:latin typeface="Times New Roman"/>
                <a:cs typeface="Times New Roman"/>
              </a:rPr>
              <a:t>Under the Guidance of,</a:t>
            </a:r>
            <a:endParaRPr lang="en-US" altLang="en-US" b="1" dirty="0">
              <a:solidFill>
                <a:srgbClr val="006600"/>
              </a:solidFill>
              <a:latin typeface="Times New Roman"/>
              <a:cs typeface="Times New Roman"/>
            </a:endParaRPr>
          </a:p>
          <a:p>
            <a:pPr algn="ctr">
              <a:spcBef>
                <a:spcPct val="20000"/>
              </a:spcBef>
              <a:buFont typeface="Wingdings" pitchFamily="2" charset="2"/>
            </a:pPr>
            <a:r>
              <a:rPr lang="en-US" altLang="en-US" sz="1600" b="1" dirty="0">
                <a:latin typeface="Times New Roman"/>
                <a:cs typeface="Times New Roman"/>
              </a:rPr>
              <a:t>Shaik Rafi </a:t>
            </a:r>
            <a:r>
              <a:rPr lang="en-US" altLang="en-US" sz="1600" baseline="-25000" dirty="0" err="1">
                <a:latin typeface="Times New Roman"/>
                <a:cs typeface="Times New Roman"/>
              </a:rPr>
              <a:t>M.tech</a:t>
            </a:r>
            <a:r>
              <a:rPr lang="en-US" altLang="en-US" sz="1600" baseline="-25000" dirty="0">
                <a:latin typeface="Times New Roman"/>
                <a:cs typeface="Times New Roman"/>
              </a:rPr>
              <a:t>,(</a:t>
            </a:r>
            <a:r>
              <a:rPr lang="en-US" altLang="en-US" sz="1600" baseline="-25000" dirty="0" err="1">
                <a:latin typeface="Times New Roman"/>
                <a:cs typeface="Times New Roman"/>
              </a:rPr>
              <a:t>Ph.D</a:t>
            </a:r>
            <a:r>
              <a:rPr lang="en-US" altLang="en-US" sz="1600" baseline="-25000" dirty="0">
                <a:latin typeface="Times New Roman"/>
                <a:cs typeface="Times New Roman"/>
              </a:rPr>
              <a:t>)</a:t>
            </a:r>
          </a:p>
          <a:p>
            <a:pPr algn="ctr">
              <a:spcBef>
                <a:spcPct val="20000"/>
              </a:spcBef>
            </a:pPr>
            <a:r>
              <a:rPr lang="en-US" altLang="en-US" sz="1600" dirty="0">
                <a:solidFill>
                  <a:srgbClr val="898989"/>
                </a:solidFill>
                <a:latin typeface="Times New Roman" pitchFamily="18" charset="0"/>
                <a:cs typeface="Times New Roman" pitchFamily="18" charset="0"/>
              </a:rPr>
              <a:t>Asst Professor</a:t>
            </a:r>
          </a:p>
          <a:p>
            <a:pPr algn="ctr" eaLnBrk="1" hangingPunct="1">
              <a:lnSpc>
                <a:spcPct val="150000"/>
              </a:lnSpc>
              <a:spcBef>
                <a:spcPct val="20000"/>
              </a:spcBef>
              <a:buFont typeface="Wingdings" pitchFamily="2" charset="2"/>
              <a:buNone/>
            </a:pPr>
            <a:r>
              <a:rPr lang="en-US" altLang="en-US" sz="1600" dirty="0">
                <a:solidFill>
                  <a:srgbClr val="898989"/>
                </a:solidFill>
                <a:latin typeface="Times New Roman"/>
                <a:cs typeface="Times New Roman"/>
              </a:rPr>
              <a:t>Department of Computer Science and Engineering,</a:t>
            </a:r>
          </a:p>
          <a:p>
            <a:pPr algn="ctr" eaLnBrk="1" hangingPunct="1">
              <a:lnSpc>
                <a:spcPct val="150000"/>
              </a:lnSpc>
              <a:spcBef>
                <a:spcPct val="20000"/>
              </a:spcBef>
              <a:buFont typeface="Wingdings" pitchFamily="2" charset="2"/>
              <a:buNone/>
            </a:pPr>
            <a:r>
              <a:rPr lang="en-US" altLang="en-US" sz="1600" dirty="0" err="1">
                <a:solidFill>
                  <a:srgbClr val="898989"/>
                </a:solidFill>
                <a:latin typeface="Times New Roman"/>
                <a:cs typeface="Times New Roman"/>
              </a:rPr>
              <a:t>Narasaraopeta</a:t>
            </a:r>
            <a:r>
              <a:rPr lang="en-US" altLang="en-US" sz="1600" dirty="0">
                <a:solidFill>
                  <a:srgbClr val="898989"/>
                </a:solidFill>
                <a:latin typeface="Times New Roman"/>
                <a:cs typeface="Times New Roman"/>
              </a:rPr>
              <a:t> Engineering College (Autonomous),</a:t>
            </a:r>
          </a:p>
          <a:p>
            <a:pPr algn="ctr" eaLnBrk="1" hangingPunct="1">
              <a:lnSpc>
                <a:spcPct val="150000"/>
              </a:lnSpc>
              <a:spcBef>
                <a:spcPct val="20000"/>
              </a:spcBef>
              <a:buFont typeface="Wingdings" pitchFamily="2" charset="2"/>
              <a:buNone/>
            </a:pPr>
            <a:r>
              <a:rPr lang="en-US" altLang="en-US" sz="1600" dirty="0">
                <a:solidFill>
                  <a:srgbClr val="898989"/>
                </a:solidFill>
                <a:latin typeface="Times New Roman"/>
                <a:cs typeface="Times New Roman"/>
              </a:rPr>
              <a:t>Narasaraopet- 522 601.</a:t>
            </a:r>
          </a:p>
        </p:txBody>
      </p:sp>
      <p:pic>
        <p:nvPicPr>
          <p:cNvPr id="9" name="Picture 8"/>
          <p:cNvPicPr>
            <a:picLocks noChangeAspect="1"/>
          </p:cNvPicPr>
          <p:nvPr/>
        </p:nvPicPr>
        <p:blipFill>
          <a:blip r:embed="rId3"/>
          <a:stretch>
            <a:fillRect/>
          </a:stretch>
        </p:blipFill>
        <p:spPr>
          <a:xfrm>
            <a:off x="0" y="90674"/>
            <a:ext cx="3762900" cy="579027"/>
          </a:xfrm>
          <a:prstGeom prst="rect">
            <a:avLst/>
          </a:prstGeom>
        </p:spPr>
      </p:pic>
      <p:sp>
        <p:nvSpPr>
          <p:cNvPr id="20" name="Date Placeholder 4">
            <a:extLst>
              <a:ext uri="{FF2B5EF4-FFF2-40B4-BE49-F238E27FC236}">
                <a16:creationId xmlns:a16="http://schemas.microsoft.com/office/drawing/2014/main" id="{BD5C2420-26C9-65B4-41BA-D5CA69721C05}"/>
              </a:ext>
            </a:extLst>
          </p:cNvPr>
          <p:cNvSpPr>
            <a:spLocks noGrp="1"/>
          </p:cNvSpPr>
          <p:nvPr>
            <p:ph type="dt" sz="half" idx="10"/>
          </p:nvPr>
        </p:nvSpPr>
        <p:spPr>
          <a:xfrm>
            <a:off x="838200" y="6356350"/>
            <a:ext cx="2743200" cy="365125"/>
          </a:xfrm>
        </p:spPr>
        <p:txBody>
          <a:bodyPr/>
          <a:lstStyle/>
          <a:p>
            <a:r>
              <a:rPr lang="en-US" dirty="0">
                <a:latin typeface="Times New Roman" panose="02020603050405020304" pitchFamily="18" charset="0"/>
                <a:cs typeface="Times New Roman" panose="02020603050405020304" pitchFamily="18" charset="0"/>
              </a:rPr>
              <a:t>29-12-2023</a:t>
            </a:r>
          </a:p>
        </p:txBody>
      </p:sp>
      <p:sp>
        <p:nvSpPr>
          <p:cNvPr id="21"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a:xfrm>
            <a:off x="4038600" y="6356350"/>
            <a:ext cx="4114800" cy="365125"/>
          </a:xfrm>
        </p:spPr>
        <p:txBody>
          <a:bodyPr/>
          <a:lstStyle/>
          <a:p>
            <a:r>
              <a:rPr lang="en-US" dirty="0">
                <a:latin typeface="Times New Roman"/>
                <a:cs typeface="Times New Roman"/>
              </a:rPr>
              <a:t>Review No.01         Batch No.CB5         Department of CSE</a:t>
            </a:r>
          </a:p>
        </p:txBody>
      </p:sp>
      <p:sp>
        <p:nvSpPr>
          <p:cNvPr id="23"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a:xfrm>
            <a:off x="8610600" y="6356350"/>
            <a:ext cx="2743200" cy="365125"/>
          </a:xfrm>
        </p:spPr>
        <p:txBody>
          <a:bodyPr/>
          <a:lstStyle/>
          <a:p>
            <a:r>
              <a:rPr lang="en-US" dirty="0">
                <a:latin typeface="Times New Roman" panose="02020603050405020304" pitchFamily="18" charset="0"/>
                <a:cs typeface="Times New Roman" panose="02020603050405020304" pitchFamily="18" charset="0"/>
              </a:rPr>
              <a:t>1</a:t>
            </a:r>
          </a:p>
        </p:txBody>
      </p:sp>
    </p:spTree>
    <p:extLst>
      <p:ext uri="{BB962C8B-B14F-4D97-AF65-F5344CB8AC3E}">
        <p14:creationId xmlns:p14="http://schemas.microsoft.com/office/powerpoint/2010/main" val="17696910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73182" cy="1128009"/>
          </a:xfrm>
        </p:spPr>
        <p:txBody>
          <a:bodyPr>
            <a:normAutofit fontScale="90000"/>
          </a:bodyPr>
          <a:lstStyle/>
          <a:p>
            <a:pPr algn="ctr"/>
            <a:r>
              <a:rPr lang="en-US" b="1" dirty="0">
                <a:latin typeface="Times New Roman" panose="02020603050405020304" pitchFamily="18" charset="0"/>
                <a:cs typeface="Times New Roman" panose="02020603050405020304" pitchFamily="18" charset="0"/>
              </a:rPr>
              <a:t>BLOCK DIAGRAM OR FLOW DIAGRAM</a:t>
            </a: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dirty="0">
                <a:latin typeface="Times New Roman" panose="02020603050405020304" pitchFamily="18" charset="0"/>
                <a:cs typeface="Times New Roman" panose="02020603050405020304" pitchFamily="18" charset="0"/>
              </a:rPr>
              <a:t>29-12-2023</a:t>
            </a: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a:cs typeface="Times New Roman"/>
              </a:rPr>
              <a:t>Review No.01         Batch No.CB5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10</a:t>
            </a:fld>
            <a:endParaRPr lang="en-US">
              <a:latin typeface="Times New Roman" panose="02020603050405020304" pitchFamily="18" charset="0"/>
              <a:cs typeface="Times New Roman" panose="02020603050405020304" pitchFamily="18" charset="0"/>
            </a:endParaRPr>
          </a:p>
        </p:txBody>
      </p:sp>
      <p:sp>
        <p:nvSpPr>
          <p:cNvPr id="3" name="Rectangle: Rounded Corners 2">
            <a:extLst>
              <a:ext uri="{FF2B5EF4-FFF2-40B4-BE49-F238E27FC236}">
                <a16:creationId xmlns:a16="http://schemas.microsoft.com/office/drawing/2014/main" id="{EA93BE9A-0BF8-E62D-D92A-8A54239C1BDC}"/>
              </a:ext>
            </a:extLst>
          </p:cNvPr>
          <p:cNvSpPr/>
          <p:nvPr/>
        </p:nvSpPr>
        <p:spPr>
          <a:xfrm>
            <a:off x="5202619" y="3051886"/>
            <a:ext cx="2585541" cy="754228"/>
          </a:xfrm>
          <a:prstGeom prst="round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TextBox 12">
            <a:extLst>
              <a:ext uri="{FF2B5EF4-FFF2-40B4-BE49-F238E27FC236}">
                <a16:creationId xmlns:a16="http://schemas.microsoft.com/office/drawing/2014/main" id="{8DAD7FB6-A999-59ED-7303-41F52351E0C2}"/>
              </a:ext>
            </a:extLst>
          </p:cNvPr>
          <p:cNvSpPr txBox="1"/>
          <p:nvPr/>
        </p:nvSpPr>
        <p:spPr>
          <a:xfrm>
            <a:off x="5561284" y="3214864"/>
            <a:ext cx="1991709"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Performing EDA</a:t>
            </a:r>
          </a:p>
        </p:txBody>
      </p:sp>
      <p:sp>
        <p:nvSpPr>
          <p:cNvPr id="24" name="Rectangle: Rounded Corners 23">
            <a:extLst>
              <a:ext uri="{FF2B5EF4-FFF2-40B4-BE49-F238E27FC236}">
                <a16:creationId xmlns:a16="http://schemas.microsoft.com/office/drawing/2014/main" id="{E80D465F-CF49-AFBD-8D98-743A8217E1FE}"/>
              </a:ext>
            </a:extLst>
          </p:cNvPr>
          <p:cNvSpPr/>
          <p:nvPr/>
        </p:nvSpPr>
        <p:spPr>
          <a:xfrm>
            <a:off x="1903023" y="3051886"/>
            <a:ext cx="2585541" cy="754228"/>
          </a:xfrm>
          <a:prstGeom prst="round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6" name="Rectangle: Rounded Corners 25">
            <a:extLst>
              <a:ext uri="{FF2B5EF4-FFF2-40B4-BE49-F238E27FC236}">
                <a16:creationId xmlns:a16="http://schemas.microsoft.com/office/drawing/2014/main" id="{E10C30F0-C1B9-A412-2B15-A1E0A394AA26}"/>
              </a:ext>
            </a:extLst>
          </p:cNvPr>
          <p:cNvSpPr/>
          <p:nvPr/>
        </p:nvSpPr>
        <p:spPr>
          <a:xfrm>
            <a:off x="1912879" y="4368207"/>
            <a:ext cx="2585541" cy="754228"/>
          </a:xfrm>
          <a:prstGeom prst="round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7" name="Rectangle: Rounded Corners 26">
            <a:extLst>
              <a:ext uri="{FF2B5EF4-FFF2-40B4-BE49-F238E27FC236}">
                <a16:creationId xmlns:a16="http://schemas.microsoft.com/office/drawing/2014/main" id="{C2A41215-69B8-7F1E-935D-10D0CA2ED7EF}"/>
              </a:ext>
            </a:extLst>
          </p:cNvPr>
          <p:cNvSpPr/>
          <p:nvPr/>
        </p:nvSpPr>
        <p:spPr>
          <a:xfrm>
            <a:off x="5202620" y="4368207"/>
            <a:ext cx="2585541" cy="754228"/>
          </a:xfrm>
          <a:prstGeom prst="round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Rectangle: Rounded Corners 27">
            <a:extLst>
              <a:ext uri="{FF2B5EF4-FFF2-40B4-BE49-F238E27FC236}">
                <a16:creationId xmlns:a16="http://schemas.microsoft.com/office/drawing/2014/main" id="{40F9B654-9DB7-6D2E-84C6-DA2ED5331E1C}"/>
              </a:ext>
            </a:extLst>
          </p:cNvPr>
          <p:cNvSpPr/>
          <p:nvPr/>
        </p:nvSpPr>
        <p:spPr>
          <a:xfrm>
            <a:off x="8371493" y="4368742"/>
            <a:ext cx="2585541" cy="754228"/>
          </a:xfrm>
          <a:prstGeom prst="round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9" name="Rectangle: Rounded Corners 28">
            <a:extLst>
              <a:ext uri="{FF2B5EF4-FFF2-40B4-BE49-F238E27FC236}">
                <a16:creationId xmlns:a16="http://schemas.microsoft.com/office/drawing/2014/main" id="{07FE19A5-D43A-C0EC-C192-3702B9304F29}"/>
              </a:ext>
            </a:extLst>
          </p:cNvPr>
          <p:cNvSpPr/>
          <p:nvPr/>
        </p:nvSpPr>
        <p:spPr>
          <a:xfrm>
            <a:off x="8371492" y="3051886"/>
            <a:ext cx="2585541" cy="754228"/>
          </a:xfrm>
          <a:prstGeom prst="round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TextBox 29">
            <a:extLst>
              <a:ext uri="{FF2B5EF4-FFF2-40B4-BE49-F238E27FC236}">
                <a16:creationId xmlns:a16="http://schemas.microsoft.com/office/drawing/2014/main" id="{7CB279FA-3F0D-57CA-0102-3F66ACCB794B}"/>
              </a:ext>
            </a:extLst>
          </p:cNvPr>
          <p:cNvSpPr txBox="1"/>
          <p:nvPr/>
        </p:nvSpPr>
        <p:spPr>
          <a:xfrm>
            <a:off x="2322785" y="3214864"/>
            <a:ext cx="1991709"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Data Collection</a:t>
            </a:r>
          </a:p>
        </p:txBody>
      </p:sp>
      <p:sp>
        <p:nvSpPr>
          <p:cNvPr id="31" name="TextBox 30">
            <a:extLst>
              <a:ext uri="{FF2B5EF4-FFF2-40B4-BE49-F238E27FC236}">
                <a16:creationId xmlns:a16="http://schemas.microsoft.com/office/drawing/2014/main" id="{88427C53-8C75-54C9-E305-1ABC927A7732}"/>
              </a:ext>
            </a:extLst>
          </p:cNvPr>
          <p:cNvSpPr txBox="1"/>
          <p:nvPr/>
        </p:nvSpPr>
        <p:spPr>
          <a:xfrm>
            <a:off x="8531769" y="3186432"/>
            <a:ext cx="2115210"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Splitting The Data</a:t>
            </a:r>
          </a:p>
        </p:txBody>
      </p:sp>
      <p:sp>
        <p:nvSpPr>
          <p:cNvPr id="32" name="TextBox 31">
            <a:extLst>
              <a:ext uri="{FF2B5EF4-FFF2-40B4-BE49-F238E27FC236}">
                <a16:creationId xmlns:a16="http://schemas.microsoft.com/office/drawing/2014/main" id="{5BED3E96-172F-1FF8-EC5E-DB438EE429C2}"/>
              </a:ext>
            </a:extLst>
          </p:cNvPr>
          <p:cNvSpPr txBox="1"/>
          <p:nvPr/>
        </p:nvSpPr>
        <p:spPr>
          <a:xfrm>
            <a:off x="8610600" y="4371580"/>
            <a:ext cx="2346434" cy="707886"/>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Applying Column            Transformer</a:t>
            </a:r>
          </a:p>
        </p:txBody>
      </p:sp>
      <p:sp>
        <p:nvSpPr>
          <p:cNvPr id="33" name="TextBox 32">
            <a:extLst>
              <a:ext uri="{FF2B5EF4-FFF2-40B4-BE49-F238E27FC236}">
                <a16:creationId xmlns:a16="http://schemas.microsoft.com/office/drawing/2014/main" id="{415ED79E-0A4A-4927-83B1-543DA06E3165}"/>
              </a:ext>
            </a:extLst>
          </p:cNvPr>
          <p:cNvSpPr txBox="1"/>
          <p:nvPr/>
        </p:nvSpPr>
        <p:spPr>
          <a:xfrm>
            <a:off x="5561285" y="4368207"/>
            <a:ext cx="1991709" cy="707886"/>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Training CNN Model</a:t>
            </a:r>
          </a:p>
        </p:txBody>
      </p:sp>
      <p:sp>
        <p:nvSpPr>
          <p:cNvPr id="34" name="TextBox 33">
            <a:extLst>
              <a:ext uri="{FF2B5EF4-FFF2-40B4-BE49-F238E27FC236}">
                <a16:creationId xmlns:a16="http://schemas.microsoft.com/office/drawing/2014/main" id="{A5537304-7977-95D0-5D90-A25974AA6D52}"/>
              </a:ext>
            </a:extLst>
          </p:cNvPr>
          <p:cNvSpPr txBox="1"/>
          <p:nvPr/>
        </p:nvSpPr>
        <p:spPr>
          <a:xfrm>
            <a:off x="2129647" y="4545266"/>
            <a:ext cx="2132294"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Validating Results</a:t>
            </a:r>
          </a:p>
        </p:txBody>
      </p:sp>
      <p:sp>
        <p:nvSpPr>
          <p:cNvPr id="37" name="Arrow: Right 36">
            <a:extLst>
              <a:ext uri="{FF2B5EF4-FFF2-40B4-BE49-F238E27FC236}">
                <a16:creationId xmlns:a16="http://schemas.microsoft.com/office/drawing/2014/main" id="{BA07F1C5-8940-DF74-C046-0EA28DD226B6}"/>
              </a:ext>
            </a:extLst>
          </p:cNvPr>
          <p:cNvSpPr/>
          <p:nvPr/>
        </p:nvSpPr>
        <p:spPr>
          <a:xfrm>
            <a:off x="4498420" y="3386487"/>
            <a:ext cx="704199" cy="157542"/>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Arrow: Right 37">
            <a:extLst>
              <a:ext uri="{FF2B5EF4-FFF2-40B4-BE49-F238E27FC236}">
                <a16:creationId xmlns:a16="http://schemas.microsoft.com/office/drawing/2014/main" id="{C5D864DF-BC7C-31C7-F0BE-15D8B00459E7}"/>
              </a:ext>
            </a:extLst>
          </p:cNvPr>
          <p:cNvSpPr/>
          <p:nvPr/>
        </p:nvSpPr>
        <p:spPr>
          <a:xfrm>
            <a:off x="7784225" y="3414918"/>
            <a:ext cx="587267" cy="171623"/>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Arrow: Right 38">
            <a:extLst>
              <a:ext uri="{FF2B5EF4-FFF2-40B4-BE49-F238E27FC236}">
                <a16:creationId xmlns:a16="http://schemas.microsoft.com/office/drawing/2014/main" id="{32F177F3-9FD5-B407-DC81-BA33AD861683}"/>
              </a:ext>
            </a:extLst>
          </p:cNvPr>
          <p:cNvSpPr/>
          <p:nvPr/>
        </p:nvSpPr>
        <p:spPr>
          <a:xfrm rot="5400000">
            <a:off x="9307118" y="4000556"/>
            <a:ext cx="571138" cy="164169"/>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Arrow: Right 39">
            <a:extLst>
              <a:ext uri="{FF2B5EF4-FFF2-40B4-BE49-F238E27FC236}">
                <a16:creationId xmlns:a16="http://schemas.microsoft.com/office/drawing/2014/main" id="{8B48120D-E20E-2D3C-A27F-66B1BE0E03D1}"/>
              </a:ext>
            </a:extLst>
          </p:cNvPr>
          <p:cNvSpPr/>
          <p:nvPr/>
        </p:nvSpPr>
        <p:spPr>
          <a:xfrm rot="10800000">
            <a:off x="7792098" y="4630350"/>
            <a:ext cx="579393" cy="171623"/>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 name="Arrow: Right 40">
            <a:extLst>
              <a:ext uri="{FF2B5EF4-FFF2-40B4-BE49-F238E27FC236}">
                <a16:creationId xmlns:a16="http://schemas.microsoft.com/office/drawing/2014/main" id="{B558379B-6103-935C-CAEB-7FDA3125BA01}"/>
              </a:ext>
            </a:extLst>
          </p:cNvPr>
          <p:cNvSpPr/>
          <p:nvPr/>
        </p:nvSpPr>
        <p:spPr>
          <a:xfrm rot="10800000">
            <a:off x="4512862" y="4630349"/>
            <a:ext cx="685821" cy="171624"/>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1370290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73182" cy="1128009"/>
          </a:xfrm>
        </p:spPr>
        <p:txBody>
          <a:bodyPr>
            <a:normAutofit/>
          </a:bodyPr>
          <a:lstStyle/>
          <a:p>
            <a:pPr algn="ctr"/>
            <a:r>
              <a:rPr lang="en-US" sz="4000" b="1" dirty="0">
                <a:latin typeface="Times New Roman" panose="02020603050405020304" pitchFamily="18" charset="0"/>
                <a:cs typeface="Times New Roman" panose="02020603050405020304" pitchFamily="18" charset="0"/>
              </a:rPr>
              <a:t>METHODOLOGY</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p:txBody>
          <a:bodyPr>
            <a:normAutofit/>
          </a:bodyPr>
          <a:lstStyle/>
          <a:p>
            <a:pPr algn="just"/>
            <a:r>
              <a:rPr lang="en-US" sz="2000" dirty="0">
                <a:latin typeface="Times New Roman" pitchFamily="18" charset="0"/>
                <a:cs typeface="Times New Roman" pitchFamily="18" charset="0"/>
              </a:rPr>
              <a:t>The model is fed using Kaggle “GTZAN” dataset.</a:t>
            </a:r>
          </a:p>
          <a:p>
            <a:pPr algn="just"/>
            <a:r>
              <a:rPr lang="en-US" sz="2000" dirty="0">
                <a:latin typeface="Times New Roman" pitchFamily="18" charset="0"/>
                <a:cs typeface="Times New Roman" pitchFamily="18" charset="0"/>
              </a:rPr>
              <a:t>The dataset consists of 60 attributes, namely </a:t>
            </a:r>
            <a:r>
              <a:rPr lang="en-IN" sz="2000" dirty="0" err="1">
                <a:latin typeface="Times New Roman" pitchFamily="18" charset="0"/>
                <a:cs typeface="Times New Roman" pitchFamily="18" charset="0"/>
              </a:rPr>
              <a:t>chroma_stft_mean</a:t>
            </a:r>
            <a:r>
              <a:rPr lang="en-IN" sz="2000" dirty="0">
                <a:latin typeface="Times New Roman" pitchFamily="18" charset="0"/>
                <a:cs typeface="Times New Roman" pitchFamily="18" charset="0"/>
              </a:rPr>
              <a:t>, </a:t>
            </a:r>
            <a:r>
              <a:rPr lang="en-IN" sz="2000" dirty="0" err="1">
                <a:latin typeface="Times New Roman" pitchFamily="18" charset="0"/>
                <a:cs typeface="Times New Roman" pitchFamily="18" charset="0"/>
              </a:rPr>
              <a:t>rms_var</a:t>
            </a:r>
            <a:r>
              <a:rPr lang="en-IN" sz="2000" dirty="0">
                <a:latin typeface="Times New Roman" pitchFamily="18" charset="0"/>
                <a:cs typeface="Times New Roman" pitchFamily="18" charset="0"/>
              </a:rPr>
              <a:t>, mfcc1_var and many more </a:t>
            </a:r>
            <a:r>
              <a:rPr lang="en-US" sz="2000" dirty="0">
                <a:latin typeface="Times New Roman" pitchFamily="18" charset="0"/>
                <a:cs typeface="Times New Roman" pitchFamily="18" charset="0"/>
              </a:rPr>
              <a:t>which are used for the classification of music data.</a:t>
            </a:r>
          </a:p>
          <a:p>
            <a:pPr algn="just"/>
            <a:r>
              <a:rPr lang="en-US" sz="2000" dirty="0">
                <a:latin typeface="Times New Roman" pitchFamily="18" charset="0"/>
                <a:cs typeface="Times New Roman" pitchFamily="18" charset="0"/>
              </a:rPr>
              <a:t>There are 6 modules in this project. Where every single module performs certain task.</a:t>
            </a:r>
          </a:p>
          <a:p>
            <a:pPr algn="just"/>
            <a:r>
              <a:rPr lang="en-US" sz="2000" dirty="0">
                <a:latin typeface="Times New Roman" pitchFamily="18" charset="0"/>
                <a:cs typeface="Times New Roman" pitchFamily="18" charset="0"/>
              </a:rPr>
              <a:t>Module-1: The model uses the data, which is obtained from Kaggle GTZAN dataset.</a:t>
            </a:r>
          </a:p>
          <a:p>
            <a:pPr algn="just"/>
            <a:r>
              <a:rPr lang="en-US" sz="2000" dirty="0">
                <a:latin typeface="Times New Roman" pitchFamily="18" charset="0"/>
                <a:cs typeface="Times New Roman" pitchFamily="18" charset="0"/>
              </a:rPr>
              <a:t>Module-2 : Finding If there are any null values and duplicated rows are </a:t>
            </a:r>
            <a:r>
              <a:rPr lang="en-US" sz="2000" dirty="0" err="1">
                <a:latin typeface="Times New Roman" pitchFamily="18" charset="0"/>
                <a:cs typeface="Times New Roman" pitchFamily="18" charset="0"/>
              </a:rPr>
              <a:t>are</a:t>
            </a:r>
            <a:r>
              <a:rPr lang="en-US" sz="2000" dirty="0">
                <a:latin typeface="Times New Roman" pitchFamily="18" charset="0"/>
                <a:cs typeface="Times New Roman" pitchFamily="18" charset="0"/>
              </a:rPr>
              <a:t> present</a:t>
            </a:r>
          </a:p>
          <a:p>
            <a:pPr algn="just"/>
            <a:r>
              <a:rPr lang="en-US" sz="2000" dirty="0">
                <a:latin typeface="Times New Roman" pitchFamily="18" charset="0"/>
                <a:cs typeface="Times New Roman" pitchFamily="18" charset="0"/>
              </a:rPr>
              <a:t>Module-3 : Performing Exploratory data analysis and identifying key findings</a:t>
            </a:r>
          </a:p>
          <a:p>
            <a:pPr algn="just"/>
            <a:r>
              <a:rPr lang="en-US" sz="2000" dirty="0">
                <a:latin typeface="Times New Roman" pitchFamily="18" charset="0"/>
                <a:cs typeface="Times New Roman" pitchFamily="18" charset="0"/>
              </a:rPr>
              <a:t>Module-4 : To address temporal and frequency distortions in music spectrogram recognition and enhance feature extraction, the CNN method is employed. The spectrogram's magnitude spectrum is computed, and this information is used to generate CNN features.</a:t>
            </a:r>
          </a:p>
          <a:p>
            <a:pPr algn="just"/>
            <a:r>
              <a:rPr lang="en-US" sz="2000" dirty="0">
                <a:latin typeface="Times New Roman" pitchFamily="18" charset="0"/>
                <a:cs typeface="Times New Roman" pitchFamily="18" charset="0"/>
              </a:rPr>
              <a:t>				</a:t>
            </a: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IN" dirty="0">
                <a:latin typeface="Times New Roman" panose="02020603050405020304" pitchFamily="18" charset="0"/>
                <a:cs typeface="Times New Roman" panose="02020603050405020304" pitchFamily="18" charset="0"/>
              </a:rPr>
              <a:t>29-12-2023</a:t>
            </a:r>
            <a:endParaRPr lang="en-US" dirty="0">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a:cs typeface="Times New Roman"/>
              </a:rPr>
              <a:t>Review No.01         Batch No.CB5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11</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8576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73182" cy="1128009"/>
          </a:xfrm>
        </p:spPr>
        <p:txBody>
          <a:bodyPr>
            <a:normAutofit/>
          </a:bodyPr>
          <a:lstStyle/>
          <a:p>
            <a:pPr algn="ctr"/>
            <a:r>
              <a:rPr lang="en-US" sz="4000" b="1" dirty="0">
                <a:latin typeface="Times New Roman" panose="02020603050405020304" pitchFamily="18" charset="0"/>
                <a:cs typeface="Times New Roman" panose="02020603050405020304" pitchFamily="18" charset="0"/>
              </a:rPr>
              <a:t>METHODOLOGY</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p:txBody>
          <a:bodyPr>
            <a:normAutofit/>
          </a:bodyPr>
          <a:lstStyle/>
          <a:p>
            <a:pPr algn="just"/>
            <a:r>
              <a:rPr lang="en-US" sz="2000" dirty="0">
                <a:latin typeface="Times New Roman" panose="02020603050405020304" pitchFamily="18" charset="0"/>
                <a:cs typeface="Times New Roman" panose="02020603050405020304" pitchFamily="18" charset="0"/>
              </a:rPr>
              <a:t>Module-5 : Applying a </a:t>
            </a:r>
            <a:r>
              <a:rPr lang="en-US" sz="2000" dirty="0" err="1">
                <a:latin typeface="Times New Roman" panose="02020603050405020304" pitchFamily="18" charset="0"/>
                <a:cs typeface="Times New Roman" panose="02020603050405020304" pitchFamily="18" charset="0"/>
              </a:rPr>
              <a:t>ColumnTransformer</a:t>
            </a:r>
            <a:r>
              <a:rPr lang="en-US" sz="2000" dirty="0">
                <a:latin typeface="Times New Roman" panose="02020603050405020304" pitchFamily="18" charset="0"/>
                <a:cs typeface="Times New Roman" panose="02020603050405020304" pitchFamily="18" charset="0"/>
              </a:rPr>
              <a:t> to a </a:t>
            </a:r>
            <a:r>
              <a:rPr lang="en-US" sz="2000" dirty="0" err="1">
                <a:latin typeface="Times New Roman" panose="02020603050405020304" pitchFamily="18" charset="0"/>
                <a:cs typeface="Times New Roman" panose="02020603050405020304" pitchFamily="18" charset="0"/>
              </a:rPr>
              <a:t>dataframe</a:t>
            </a:r>
            <a:r>
              <a:rPr lang="en-US" sz="2000" dirty="0">
                <a:latin typeface="Times New Roman" panose="02020603050405020304" pitchFamily="18" charset="0"/>
                <a:cs typeface="Times New Roman" panose="02020603050405020304" pitchFamily="18" charset="0"/>
              </a:rPr>
              <a:t> involves utilizing Yeo-Johnson</a:t>
            </a:r>
          </a:p>
          <a:p>
            <a:pPr marL="0" indent="0" algn="just">
              <a:buNone/>
            </a:pPr>
            <a:r>
              <a:rPr lang="en-US" sz="2000" dirty="0">
                <a:latin typeface="Times New Roman" panose="02020603050405020304" pitchFamily="18" charset="0"/>
                <a:cs typeface="Times New Roman" panose="02020603050405020304" pitchFamily="18" charset="0"/>
              </a:rPr>
              <a:t>Transformation, standardization, and normalization within the </a:t>
            </a:r>
            <a:r>
              <a:rPr lang="en-US" sz="2000" dirty="0" err="1">
                <a:latin typeface="Times New Roman" pitchFamily="18" charset="0"/>
                <a:cs typeface="Times New Roman" pitchFamily="18" charset="0"/>
              </a:rPr>
              <a:t>ColumnTransformer</a:t>
            </a:r>
            <a:r>
              <a:rPr lang="en-US" sz="2000" dirty="0">
                <a:latin typeface="Times New Roman" pitchFamily="18" charset="0"/>
                <a:cs typeface="Times New Roman" pitchFamily="18" charset="0"/>
              </a:rPr>
              <a:t>.</a:t>
            </a:r>
          </a:p>
          <a:p>
            <a:pPr algn="just"/>
            <a:r>
              <a:rPr lang="en-US" sz="2000" dirty="0">
                <a:latin typeface="Times New Roman" pitchFamily="18" charset="0"/>
                <a:cs typeface="Times New Roman" pitchFamily="18" charset="0"/>
              </a:rPr>
              <a:t>Module 6 : The CNN is designed to capture hierarchical features, complemented by multi-level residual branches to prevent overfitting and augment feature extraction in the context of music genre classification.</a:t>
            </a:r>
          </a:p>
          <a:p>
            <a:pPr marL="0" indent="0">
              <a:buNone/>
            </a:pPr>
            <a:endParaRPr lang="en-US" sz="2000" dirty="0">
              <a:latin typeface="Times New Roman" pitchFamily="18" charset="0"/>
              <a:cs typeface="Times New Roman" pitchFamily="18" charset="0"/>
            </a:endParaRP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dirty="0">
                <a:latin typeface="Times New Roman" panose="02020603050405020304" pitchFamily="18" charset="0"/>
                <a:cs typeface="Times New Roman" panose="02020603050405020304" pitchFamily="18" charset="0"/>
              </a:rPr>
              <a:t>29-12-2023</a:t>
            </a: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a:cs typeface="Times New Roman"/>
              </a:rPr>
              <a:t>Review No.01         Batch No.CB5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12</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31836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574131"/>
            <a:ext cx="10173182" cy="1128009"/>
          </a:xfrm>
        </p:spPr>
        <p:txBody>
          <a:bodyPr>
            <a:normAutofit/>
          </a:bodyPr>
          <a:lstStyle/>
          <a:p>
            <a:pPr algn="ctr"/>
            <a:r>
              <a:rPr lang="en-US" sz="4000" b="1" dirty="0">
                <a:latin typeface="Times New Roman" panose="02020603050405020304" pitchFamily="18" charset="0"/>
                <a:cs typeface="Times New Roman" panose="02020603050405020304" pitchFamily="18" charset="0"/>
              </a:rPr>
              <a:t>IMPLEMENTATION</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p:txBody>
          <a:bodyPr>
            <a:normAutofit/>
          </a:bodyPr>
          <a:lstStyle/>
          <a:p>
            <a:r>
              <a:rPr lang="en-US" sz="2000" b="1" dirty="0">
                <a:latin typeface="Times New Roman" panose="02020603050405020304" pitchFamily="18" charset="0"/>
                <a:cs typeface="Times New Roman" panose="02020603050405020304" pitchFamily="18" charset="0"/>
              </a:rPr>
              <a:t>Software Specifications</a:t>
            </a:r>
            <a:r>
              <a:rPr lang="en-US" sz="2000" dirty="0">
                <a:latin typeface="Times New Roman" panose="02020603050405020304" pitchFamily="18" charset="0"/>
                <a:cs typeface="Times New Roman" panose="02020603050405020304" pitchFamily="18" charset="0"/>
              </a:rPr>
              <a:t>: </a:t>
            </a:r>
          </a:p>
          <a:p>
            <a:r>
              <a:rPr lang="en-US" sz="2000" dirty="0">
                <a:latin typeface="Times New Roman" panose="02020603050405020304" pitchFamily="18" charset="0"/>
                <a:cs typeface="Times New Roman" panose="02020603050405020304" pitchFamily="18" charset="0"/>
              </a:rPr>
              <a:t>Browser: Any latest browser like Chrome</a:t>
            </a:r>
            <a:endParaRPr lang="en-IN" sz="2000" dirty="0">
              <a:latin typeface="Times New Roman" pitchFamily="18" charset="0"/>
              <a:cs typeface="Times New Roman" pitchFamily="18" charset="0"/>
            </a:endParaRPr>
          </a:p>
          <a:p>
            <a:r>
              <a:rPr lang="en-US" sz="2000" dirty="0">
                <a:latin typeface="Times New Roman" panose="02020603050405020304" pitchFamily="18" charset="0"/>
                <a:cs typeface="Times New Roman" panose="02020603050405020304" pitchFamily="18" charset="0"/>
              </a:rPr>
              <a:t>Operating System: Windows 7 Server or later</a:t>
            </a:r>
            <a:endParaRPr lang="en-IN" sz="2000" dirty="0">
              <a:latin typeface="Times New Roman" pitchFamily="18" charset="0"/>
              <a:cs typeface="Times New Roman" pitchFamily="18" charset="0"/>
            </a:endParaRPr>
          </a:p>
          <a:p>
            <a:r>
              <a:rPr lang="en-US" sz="2000" dirty="0">
                <a:latin typeface="Times New Roman" panose="02020603050405020304" pitchFamily="18" charset="0"/>
                <a:cs typeface="Times New Roman" panose="02020603050405020304" pitchFamily="18" charset="0"/>
              </a:rPr>
              <a:t>Python (COLAB) </a:t>
            </a:r>
          </a:p>
          <a:p>
            <a:r>
              <a:rPr lang="en-US" sz="2000" b="1" dirty="0">
                <a:latin typeface="Times New Roman" pitchFamily="18" charset="0"/>
                <a:cs typeface="Times New Roman" pitchFamily="18" charset="0"/>
              </a:rPr>
              <a:t>Hardware Specifications:</a:t>
            </a:r>
          </a:p>
          <a:p>
            <a:r>
              <a:rPr lang="en-US" sz="2000" dirty="0">
                <a:latin typeface="Times New Roman" panose="02020603050405020304" pitchFamily="18" charset="0"/>
                <a:cs typeface="Times New Roman" panose="02020603050405020304" pitchFamily="18" charset="0"/>
              </a:rPr>
              <a:t>Processor: Intel® Dual Core 2.0GHz minimum</a:t>
            </a:r>
            <a:endParaRPr lang="en-IN" sz="2000" dirty="0">
              <a:latin typeface="Times New Roman" pitchFamily="18" charset="0"/>
              <a:cs typeface="Times New Roman" pitchFamily="18" charset="0"/>
            </a:endParaRPr>
          </a:p>
          <a:p>
            <a:r>
              <a:rPr lang="en-US" sz="2000" dirty="0">
                <a:latin typeface="Times New Roman" panose="02020603050405020304" pitchFamily="18" charset="0"/>
                <a:cs typeface="Times New Roman" panose="02020603050405020304" pitchFamily="18" charset="0"/>
              </a:rPr>
              <a:t>Hard Disk: 1TB minimum</a:t>
            </a:r>
            <a:endParaRPr lang="en-IN" sz="2000" dirty="0">
              <a:latin typeface="Times New Roman" pitchFamily="18" charset="0"/>
              <a:cs typeface="Times New Roman" pitchFamily="18" charset="0"/>
            </a:endParaRPr>
          </a:p>
          <a:p>
            <a:r>
              <a:rPr lang="en-US" sz="2000" dirty="0">
                <a:latin typeface="Times New Roman" panose="02020603050405020304" pitchFamily="18" charset="0"/>
                <a:cs typeface="Times New Roman" panose="02020603050405020304" pitchFamily="18" charset="0"/>
              </a:rPr>
              <a:t>RAM: 8GB or more</a:t>
            </a:r>
            <a:endParaRPr lang="en-IN" sz="2000"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dirty="0">
                <a:latin typeface="Times New Roman" panose="02020603050405020304" pitchFamily="18" charset="0"/>
                <a:cs typeface="Times New Roman" panose="02020603050405020304" pitchFamily="18" charset="0"/>
              </a:rPr>
              <a:t>29-12-2023</a:t>
            </a: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a:cs typeface="Times New Roman"/>
              </a:rPr>
              <a:t>Review No.01         Batch No.CB5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13</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255409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521880"/>
            <a:ext cx="10173182" cy="1128009"/>
          </a:xfrm>
        </p:spPr>
        <p:txBody>
          <a:bodyPr>
            <a:normAutofit/>
          </a:bodyPr>
          <a:lstStyle/>
          <a:p>
            <a:pPr algn="ctr"/>
            <a:r>
              <a:rPr lang="en-US" sz="4000" b="1" dirty="0">
                <a:latin typeface="Times New Roman" panose="02020603050405020304" pitchFamily="18" charset="0"/>
                <a:cs typeface="Times New Roman" panose="02020603050405020304" pitchFamily="18" charset="0"/>
              </a:rPr>
              <a:t>RESULTS &amp; ANALYSIS</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p:txBody>
          <a:bodyPr>
            <a:normAutofit/>
          </a:bodyPr>
          <a:lstStyle/>
          <a:p>
            <a:r>
              <a:rPr lang="en-IN" sz="2000" dirty="0">
                <a:latin typeface="Times New Roman" pitchFamily="18" charset="0"/>
                <a:cs typeface="Times New Roman" pitchFamily="18" charset="0"/>
              </a:rPr>
              <a:t>Accuracy Score is 91.58</a:t>
            </a:r>
          </a:p>
          <a:p>
            <a:endParaRPr lang="en-US" dirty="0">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IN" dirty="0">
                <a:latin typeface="Times New Roman" panose="02020603050405020304" pitchFamily="18" charset="0"/>
                <a:cs typeface="Times New Roman" panose="02020603050405020304" pitchFamily="18" charset="0"/>
              </a:rPr>
              <a:t>29-12-2023</a:t>
            </a: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a:cs typeface="Times New Roman"/>
              </a:rPr>
              <a:t>Review No.01         Batch No.CB5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14</a:t>
            </a:fld>
            <a:endParaRPr lang="en-US">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66BC3E01-49FA-1D38-B27E-4304962A140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48989" y="2264979"/>
            <a:ext cx="4504411" cy="3621487"/>
          </a:xfrm>
          <a:prstGeom prst="rect">
            <a:avLst/>
          </a:prstGeom>
        </p:spPr>
      </p:pic>
    </p:spTree>
    <p:extLst>
      <p:ext uri="{BB962C8B-B14F-4D97-AF65-F5344CB8AC3E}">
        <p14:creationId xmlns:p14="http://schemas.microsoft.com/office/powerpoint/2010/main" val="17996908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587194"/>
            <a:ext cx="10173182" cy="1128009"/>
          </a:xfrm>
        </p:spPr>
        <p:txBody>
          <a:bodyPr>
            <a:normAutofit/>
          </a:bodyPr>
          <a:lstStyle/>
          <a:p>
            <a:pPr algn="ctr"/>
            <a:r>
              <a:rPr lang="en-US" sz="4000" b="1" dirty="0">
                <a:latin typeface="Times New Roman" panose="02020603050405020304" pitchFamily="18" charset="0"/>
                <a:cs typeface="Times New Roman" panose="02020603050405020304" pitchFamily="18" charset="0"/>
              </a:rPr>
              <a:t>CONCLUSION and FUTURE SCOPE</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p:txBody>
          <a:bodyPr>
            <a:normAutofit/>
          </a:bodyPr>
          <a:lstStyle/>
          <a:p>
            <a:r>
              <a:rPr lang="en-US" sz="2000" b="1" dirty="0">
                <a:latin typeface="Times New Roman" pitchFamily="18" charset="0"/>
                <a:cs typeface="Times New Roman" pitchFamily="18" charset="0"/>
              </a:rPr>
              <a:t>CONCLUSION</a:t>
            </a:r>
            <a:r>
              <a:rPr lang="en-US" sz="2000" dirty="0">
                <a:latin typeface="Times New Roman" pitchFamily="18" charset="0"/>
                <a:cs typeface="Times New Roman" pitchFamily="18" charset="0"/>
              </a:rPr>
              <a:t> :</a:t>
            </a:r>
          </a:p>
          <a:p>
            <a:pPr>
              <a:lnSpc>
                <a:spcPct val="100000"/>
              </a:lnSpc>
            </a:pPr>
            <a:r>
              <a:rPr lang="en-IN" sz="2000" dirty="0">
                <a:latin typeface="Times New Roman" pitchFamily="18" charset="0"/>
                <a:cs typeface="Times New Roman" pitchFamily="18" charset="0"/>
              </a:rPr>
              <a:t>The refined Music Genre Classification model excels under varying acoustic conditions, showcasing precision and adaptability. Leveraging Convolutional Neural Networks (CNN) and the versatile </a:t>
            </a:r>
            <a:r>
              <a:rPr lang="en-IN" sz="2000" dirty="0" err="1">
                <a:latin typeface="Times New Roman" pitchFamily="18" charset="0"/>
                <a:cs typeface="Times New Roman" pitchFamily="18" charset="0"/>
              </a:rPr>
              <a:t>Keras</a:t>
            </a:r>
            <a:r>
              <a:rPr lang="en-IN" sz="2000" dirty="0">
                <a:latin typeface="Times New Roman" pitchFamily="18" charset="0"/>
                <a:cs typeface="Times New Roman" pitchFamily="18" charset="0"/>
              </a:rPr>
              <a:t> framework</a:t>
            </a:r>
            <a:endParaRPr lang="en-US" sz="2000" dirty="0">
              <a:latin typeface="Times New Roman" pitchFamily="18" charset="0"/>
              <a:cs typeface="Times New Roman" pitchFamily="18" charset="0"/>
            </a:endParaRPr>
          </a:p>
          <a:p>
            <a:r>
              <a:rPr lang="en-US" sz="2000" dirty="0">
                <a:latin typeface="Times New Roman" pitchFamily="18" charset="0"/>
                <a:cs typeface="Times New Roman" pitchFamily="18" charset="0"/>
              </a:rPr>
              <a:t>By using this approach, more unique and import classes of data can be closely visualized.</a:t>
            </a:r>
          </a:p>
          <a:p>
            <a:r>
              <a:rPr lang="en-US" sz="2000" dirty="0">
                <a:latin typeface="Times New Roman" pitchFamily="18" charset="0"/>
                <a:cs typeface="Times New Roman" pitchFamily="18" charset="0"/>
              </a:rPr>
              <a:t>Greater effectiveness becomes evident, particularly in challenging acoustic environments, when it comes to music genre classification.</a:t>
            </a:r>
          </a:p>
          <a:p>
            <a:pPr algn="just"/>
            <a:r>
              <a:rPr lang="en-US" sz="2000" b="1" i="0" dirty="0">
                <a:solidFill>
                  <a:srgbClr val="374151"/>
                </a:solidFill>
                <a:effectLst/>
                <a:latin typeface="Times New Roman" panose="02020603050405020304" pitchFamily="18" charset="0"/>
                <a:cs typeface="Times New Roman" panose="02020603050405020304" pitchFamily="18" charset="0"/>
              </a:rPr>
              <a:t>Future Scope:</a:t>
            </a:r>
            <a:r>
              <a:rPr lang="en-US" sz="2000" b="0" i="0" dirty="0">
                <a:solidFill>
                  <a:srgbClr val="374151"/>
                </a:solidFill>
                <a:effectLst/>
                <a:latin typeface="Times New Roman" panose="02020603050405020304" pitchFamily="18" charset="0"/>
                <a:cs typeface="Times New Roman" panose="02020603050405020304" pitchFamily="18" charset="0"/>
              </a:rPr>
              <a:t> </a:t>
            </a:r>
          </a:p>
          <a:p>
            <a:r>
              <a:rPr lang="en-US" sz="2000" dirty="0">
                <a:latin typeface="Times New Roman" pitchFamily="18" charset="0"/>
                <a:cs typeface="Times New Roman" pitchFamily="18" charset="0"/>
              </a:rPr>
              <a:t>Future research in music genre classification should prioritize real-time monitoring, ongoing model refinement, interpretability, and validation across diverse user populations. The integration of multi-modal data and listener-centric approaches will contribute to the evolution of personalized and effective music genre classification.</a:t>
            </a: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dirty="0">
                <a:latin typeface="Times New Roman" panose="02020603050405020304" pitchFamily="18" charset="0"/>
                <a:cs typeface="Times New Roman" panose="02020603050405020304" pitchFamily="18" charset="0"/>
              </a:rPr>
              <a:t>29-12-2023</a:t>
            </a: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a:cs typeface="Times New Roman"/>
              </a:rPr>
              <a:t>Review No.01         Batch No.CB5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15</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111037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13458" cy="944691"/>
          </a:xfrm>
        </p:spPr>
        <p:txBody>
          <a:bodyPr>
            <a:normAutofit/>
          </a:bodyPr>
          <a:lstStyle/>
          <a:p>
            <a:pPr algn="ctr"/>
            <a:r>
              <a:rPr lang="en-US" sz="4000" b="1" dirty="0">
                <a:latin typeface="Times New Roman" panose="02020603050405020304" pitchFamily="18" charset="0"/>
                <a:cs typeface="Times New Roman" panose="02020603050405020304" pitchFamily="18" charset="0"/>
              </a:rPr>
              <a:t>REFERENCES</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a:xfrm>
            <a:off x="838200" y="1253024"/>
            <a:ext cx="10492946" cy="5048922"/>
          </a:xfrm>
        </p:spPr>
        <p:txBody>
          <a:bodyPr vert="horz" lIns="91440" tIns="45720" rIns="91440" bIns="45720" rtlCol="0" anchor="t">
            <a:noAutofit/>
          </a:bodyPr>
          <a:lstStyle/>
          <a:p>
            <a:pPr marL="0" indent="0">
              <a:buNone/>
            </a:pPr>
            <a:r>
              <a:rPr lang="en-US" sz="1800" dirty="0">
                <a:latin typeface="Times New Roman" pitchFamily="18" charset="0"/>
                <a:cs typeface="Times New Roman" pitchFamily="18" charset="0"/>
              </a:rPr>
              <a:t>[1] </a:t>
            </a:r>
            <a:r>
              <a:rPr lang="en-IN" sz="1800" dirty="0">
                <a:latin typeface="Times New Roman" pitchFamily="18" charset="0"/>
                <a:cs typeface="Times New Roman" pitchFamily="18" charset="0"/>
              </a:rPr>
              <a:t>R. </a:t>
            </a:r>
            <a:r>
              <a:rPr lang="en-IN" sz="1800" dirty="0" err="1">
                <a:latin typeface="Times New Roman" pitchFamily="18" charset="0"/>
                <a:cs typeface="Times New Roman" pitchFamily="18" charset="0"/>
              </a:rPr>
              <a:t>Ajoodha</a:t>
            </a:r>
            <a:r>
              <a:rPr lang="en-IN" sz="1800" dirty="0">
                <a:latin typeface="Times New Roman" pitchFamily="18" charset="0"/>
                <a:cs typeface="Times New Roman" pitchFamily="18" charset="0"/>
              </a:rPr>
              <a:t>, R. Klein, and B. Rosman, “Single-labelled music genre classification using content-based features,” in 2015 Pattern Recognition Association of South Africa and Robotics and Mechatronics International Conference (PRASA-</a:t>
            </a:r>
            <a:r>
              <a:rPr lang="en-IN" sz="1800" dirty="0" err="1">
                <a:latin typeface="Times New Roman" pitchFamily="18" charset="0"/>
                <a:cs typeface="Times New Roman" pitchFamily="18" charset="0"/>
              </a:rPr>
              <a:t>RobMech</a:t>
            </a:r>
            <a:r>
              <a:rPr lang="en-IN" sz="1800" dirty="0">
                <a:latin typeface="Times New Roman" pitchFamily="18" charset="0"/>
                <a:cs typeface="Times New Roman" pitchFamily="18" charset="0"/>
              </a:rPr>
              <a:t>), 2015, pp. 66–71.</a:t>
            </a:r>
          </a:p>
          <a:p>
            <a:pPr marL="0" indent="0">
              <a:buNone/>
            </a:pPr>
            <a:r>
              <a:rPr lang="en-US" sz="1800" dirty="0">
                <a:latin typeface="Times New Roman" pitchFamily="18" charset="0"/>
                <a:cs typeface="Times New Roman" pitchFamily="18" charset="0"/>
              </a:rPr>
              <a:t>[2] </a:t>
            </a:r>
            <a:r>
              <a:rPr lang="en-IN" sz="1800" dirty="0">
                <a:latin typeface="Times New Roman" pitchFamily="18" charset="0"/>
                <a:cs typeface="Times New Roman" pitchFamily="18" charset="0"/>
              </a:rPr>
              <a:t>R. </a:t>
            </a:r>
            <a:r>
              <a:rPr lang="en-IN" sz="1800" dirty="0" err="1">
                <a:latin typeface="Times New Roman" pitchFamily="18" charset="0"/>
                <a:cs typeface="Times New Roman" pitchFamily="18" charset="0"/>
              </a:rPr>
              <a:t>Ajoodha</a:t>
            </a:r>
            <a:r>
              <a:rPr lang="en-IN" sz="1800" dirty="0">
                <a:latin typeface="Times New Roman" pitchFamily="18" charset="0"/>
                <a:cs typeface="Times New Roman" pitchFamily="18" charset="0"/>
              </a:rPr>
              <a:t>, R. Klein, and M. </a:t>
            </a:r>
            <a:r>
              <a:rPr lang="en-IN" sz="1800" dirty="0" err="1">
                <a:latin typeface="Times New Roman" pitchFamily="18" charset="0"/>
                <a:cs typeface="Times New Roman" pitchFamily="18" charset="0"/>
              </a:rPr>
              <a:t>Jakovljevic</a:t>
            </a:r>
            <a:r>
              <a:rPr lang="en-IN" sz="1800" dirty="0">
                <a:latin typeface="Times New Roman" pitchFamily="18" charset="0"/>
                <a:cs typeface="Times New Roman" pitchFamily="18" charset="0"/>
              </a:rPr>
              <a:t>, “Using statistical models and evolutionary algorithms in algorithmic music composition,” in </a:t>
            </a:r>
            <a:r>
              <a:rPr lang="en-IN" sz="1800" dirty="0" err="1">
                <a:latin typeface="Times New Roman" pitchFamily="18" charset="0"/>
                <a:cs typeface="Times New Roman" pitchFamily="18" charset="0"/>
              </a:rPr>
              <a:t>Encyclopedia</a:t>
            </a:r>
            <a:r>
              <a:rPr lang="en-IN" sz="1800" dirty="0">
                <a:latin typeface="Times New Roman" pitchFamily="18" charset="0"/>
                <a:cs typeface="Times New Roman" pitchFamily="18" charset="0"/>
              </a:rPr>
              <a:t> of Information Science and Technology, Third Edition. IGI Global, 2015, pp. 6050–6062. </a:t>
            </a:r>
            <a:endParaRPr lang="en-US" sz="1800" dirty="0">
              <a:latin typeface="Times New Roman" pitchFamily="18" charset="0"/>
              <a:cs typeface="Times New Roman" pitchFamily="18" charset="0"/>
            </a:endParaRPr>
          </a:p>
          <a:p>
            <a:pPr marL="0" indent="0">
              <a:buNone/>
            </a:pPr>
            <a:r>
              <a:rPr lang="en-US" sz="1800" dirty="0">
                <a:latin typeface="Times New Roman" pitchFamily="18" charset="0"/>
                <a:cs typeface="Times New Roman" pitchFamily="18" charset="0"/>
              </a:rPr>
              <a:t>[3] H. </a:t>
            </a:r>
            <a:r>
              <a:rPr lang="en-US" sz="1800" dirty="0" err="1">
                <a:latin typeface="Times New Roman" pitchFamily="18" charset="0"/>
                <a:cs typeface="Times New Roman" pitchFamily="18" charset="0"/>
              </a:rPr>
              <a:t>Bahuleyan</a:t>
            </a:r>
            <a:r>
              <a:rPr lang="en-US" sz="1800" dirty="0">
                <a:latin typeface="Times New Roman" pitchFamily="18" charset="0"/>
                <a:cs typeface="Times New Roman" pitchFamily="18" charset="0"/>
              </a:rPr>
              <a:t>, “Music genre classification using machine learning techniques,” 2018. https://doi.org/10.3390/sym11030343</a:t>
            </a:r>
          </a:p>
          <a:p>
            <a:pPr marL="0" indent="0">
              <a:buNone/>
            </a:pPr>
            <a:r>
              <a:rPr lang="en-US" sz="1800" dirty="0">
                <a:latin typeface="Times New Roman" pitchFamily="18" charset="0"/>
                <a:cs typeface="Times New Roman" pitchFamily="18" charset="0"/>
              </a:rPr>
              <a:t>[4] E. </a:t>
            </a:r>
            <a:r>
              <a:rPr lang="en-US" sz="1800" dirty="0" err="1">
                <a:latin typeface="Times New Roman" pitchFamily="18" charset="0"/>
                <a:cs typeface="Times New Roman" pitchFamily="18" charset="0"/>
              </a:rPr>
              <a:t>Benetos</a:t>
            </a:r>
            <a:r>
              <a:rPr lang="en-US" sz="1800" dirty="0">
                <a:latin typeface="Times New Roman" pitchFamily="18" charset="0"/>
                <a:cs typeface="Times New Roman" pitchFamily="18" charset="0"/>
              </a:rPr>
              <a:t> and C. </a:t>
            </a:r>
            <a:r>
              <a:rPr lang="en-US" sz="1800" dirty="0" err="1">
                <a:latin typeface="Times New Roman" pitchFamily="18" charset="0"/>
                <a:cs typeface="Times New Roman" pitchFamily="18" charset="0"/>
              </a:rPr>
              <a:t>Kotropoulos</a:t>
            </a:r>
            <a:r>
              <a:rPr lang="en-US" sz="1800" dirty="0">
                <a:latin typeface="Times New Roman" pitchFamily="18" charset="0"/>
                <a:cs typeface="Times New Roman" pitchFamily="18" charset="0"/>
              </a:rPr>
              <a:t>, “A tensor-based approach for automatic music genre classification,” in 2008 16th European Signal Processing Conference, 2008, pp. 1–4.</a:t>
            </a:r>
          </a:p>
          <a:p>
            <a:pPr marL="0" indent="0">
              <a:buNone/>
            </a:pPr>
            <a:r>
              <a:rPr lang="en-US" sz="1800" dirty="0">
                <a:latin typeface="Times New Roman" pitchFamily="18" charset="0"/>
                <a:cs typeface="Times New Roman" pitchFamily="18" charset="0"/>
              </a:rPr>
              <a:t>[5] J. </a:t>
            </a:r>
            <a:r>
              <a:rPr lang="en-US" sz="1800" dirty="0" err="1">
                <a:latin typeface="Times New Roman" pitchFamily="18" charset="0"/>
                <a:cs typeface="Times New Roman" pitchFamily="18" charset="0"/>
              </a:rPr>
              <a:t>Bergstra</a:t>
            </a:r>
            <a:r>
              <a:rPr lang="en-US" sz="1800" dirty="0">
                <a:latin typeface="Times New Roman" pitchFamily="18" charset="0"/>
                <a:cs typeface="Times New Roman" pitchFamily="18" charset="0"/>
              </a:rPr>
              <a:t>, N. Casagrande, D. Erhan, D. Eck, and B. </a:t>
            </a:r>
            <a:r>
              <a:rPr lang="en-US" sz="1800" dirty="0" err="1">
                <a:latin typeface="Times New Roman" pitchFamily="18" charset="0"/>
                <a:cs typeface="Times New Roman" pitchFamily="18" charset="0"/>
              </a:rPr>
              <a:t>Kégl</a:t>
            </a:r>
            <a:r>
              <a:rPr lang="en-US" sz="1800" dirty="0">
                <a:latin typeface="Times New Roman" pitchFamily="18" charset="0"/>
                <a:cs typeface="Times New Roman" pitchFamily="18" charset="0"/>
              </a:rPr>
              <a:t>, “Aggregate features and </a:t>
            </a:r>
            <a:r>
              <a:rPr lang="en-US" sz="1800" dirty="0" err="1">
                <a:latin typeface="Times New Roman" pitchFamily="18" charset="0"/>
                <a:cs typeface="Times New Roman" pitchFamily="18" charset="0"/>
              </a:rPr>
              <a:t>adaboost</a:t>
            </a:r>
            <a:r>
              <a:rPr lang="en-US" sz="1800" dirty="0">
                <a:latin typeface="Times New Roman" pitchFamily="18" charset="0"/>
                <a:cs typeface="Times New Roman" pitchFamily="18" charset="0"/>
              </a:rPr>
              <a:t> for music classification,” Machine Learning, vol. 65, pp. 473–484, 12 2006.</a:t>
            </a:r>
          </a:p>
          <a:p>
            <a:pPr marL="0" indent="0">
              <a:buNone/>
            </a:pPr>
            <a:r>
              <a:rPr lang="en-US" sz="1800" dirty="0">
                <a:latin typeface="Times New Roman" pitchFamily="18" charset="0"/>
                <a:cs typeface="Times New Roman" pitchFamily="18" charset="0"/>
              </a:rPr>
              <a:t>[6] K. Choi, G. Fazekas, and M. Sandler, “Explaining deep convolutional neural networks on music classification,” 2016.</a:t>
            </a: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dirty="0">
                <a:latin typeface="Times New Roman" panose="02020603050405020304" pitchFamily="18" charset="0"/>
                <a:cs typeface="Times New Roman" panose="02020603050405020304" pitchFamily="18" charset="0"/>
              </a:rPr>
              <a:t>29-12-2023</a:t>
            </a: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a:cs typeface="Times New Roman"/>
              </a:rPr>
              <a:t>Review No.01         Batch No.CB5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16</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534945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709E08-2DC9-6A8D-9D3A-ECAB66A8E5F5}"/>
            </a:ext>
          </a:extLst>
        </p:cNvPr>
        <p:cNvGrpSpPr/>
        <p:nvPr/>
      </p:nvGrpSpPr>
      <p:grpSpPr>
        <a:xfrm>
          <a:off x="0" y="0"/>
          <a:ext cx="0" cy="0"/>
          <a:chOff x="0" y="0"/>
          <a:chExt cx="0" cy="0"/>
        </a:xfrm>
      </p:grpSpPr>
      <p:sp>
        <p:nvSpPr>
          <p:cNvPr id="9" name="Content Placeholder 8">
            <a:extLst>
              <a:ext uri="{FF2B5EF4-FFF2-40B4-BE49-F238E27FC236}">
                <a16:creationId xmlns:a16="http://schemas.microsoft.com/office/drawing/2014/main" id="{8CE6F778-3D05-2EDB-A37B-57885B0402EE}"/>
              </a:ext>
            </a:extLst>
          </p:cNvPr>
          <p:cNvSpPr>
            <a:spLocks noGrp="1"/>
          </p:cNvSpPr>
          <p:nvPr>
            <p:ph idx="1"/>
          </p:nvPr>
        </p:nvSpPr>
        <p:spPr>
          <a:xfrm>
            <a:off x="827902" y="864973"/>
            <a:ext cx="10501183" cy="5288692"/>
          </a:xfrm>
        </p:spPr>
        <p:txBody>
          <a:bodyPr vert="horz" lIns="91440" tIns="45720" rIns="91440" bIns="45720" rtlCol="0" anchor="t">
            <a:noAutofit/>
          </a:bodyPr>
          <a:lstStyle/>
          <a:p>
            <a:pPr marL="0" indent="0">
              <a:buNone/>
            </a:pPr>
            <a:r>
              <a:rPr lang="da-DK" sz="1800" dirty="0">
                <a:latin typeface="Times New Roman" pitchFamily="18" charset="0"/>
                <a:cs typeface="Times New Roman" pitchFamily="18" charset="0"/>
              </a:rPr>
              <a:t>[7] F. Chollet et al., “Keras,” https://github.com/fchollet/keras, 2015. </a:t>
            </a:r>
          </a:p>
          <a:p>
            <a:pPr marL="0" indent="0">
              <a:buNone/>
            </a:pPr>
            <a:r>
              <a:rPr lang="en-IN" sz="1800" dirty="0">
                <a:latin typeface="Times New Roman" pitchFamily="18" charset="0"/>
                <a:cs typeface="Times New Roman" pitchFamily="18" charset="0"/>
              </a:rPr>
              <a:t>[8] I. </a:t>
            </a:r>
            <a:r>
              <a:rPr lang="en-IN" sz="1800" dirty="0" err="1">
                <a:latin typeface="Times New Roman" pitchFamily="18" charset="0"/>
                <a:cs typeface="Times New Roman" pitchFamily="18" charset="0"/>
              </a:rPr>
              <a:t>Fujinaga</a:t>
            </a:r>
            <a:r>
              <a:rPr lang="en-IN" sz="1800" dirty="0">
                <a:latin typeface="Times New Roman" pitchFamily="18" charset="0"/>
                <a:cs typeface="Times New Roman" pitchFamily="18" charset="0"/>
              </a:rPr>
              <a:t>, “Adaptive optical music recognition,” Ph.D. dissertation, McGill University, CAN, 1997, aAINQ29937.</a:t>
            </a:r>
            <a:r>
              <a:rPr lang="en-US" sz="1800" dirty="0">
                <a:latin typeface="Times New Roman" pitchFamily="18" charset="0"/>
                <a:cs typeface="Times New Roman" pitchFamily="18" charset="0"/>
              </a:rPr>
              <a:t>Sci. 2020, 10, 1245. https://doi.org/10.3390/app10041245</a:t>
            </a:r>
          </a:p>
          <a:p>
            <a:pPr marL="0" indent="0">
              <a:buNone/>
            </a:pPr>
            <a:r>
              <a:rPr lang="en-US" sz="1800" dirty="0">
                <a:latin typeface="Times New Roman" pitchFamily="18" charset="0"/>
                <a:ea typeface="+mn-lt"/>
                <a:cs typeface="Times New Roman" pitchFamily="18" charset="0"/>
              </a:rPr>
              <a:t>[8] Liu B, Ding Z, Tian L, He D, Li S and Wang H (2020)Grape Leaf Disease Identification Using Improved Deep Convolutional Neural Networks. Front. Plant Sci. 11:1082.</a:t>
            </a:r>
            <a:endParaRPr lang="en-US" sz="1800" dirty="0">
              <a:latin typeface="Times New Roman" pitchFamily="18" charset="0"/>
              <a:cs typeface="Times New Roman" pitchFamily="18" charset="0"/>
            </a:endParaRPr>
          </a:p>
          <a:p>
            <a:pPr marL="0" indent="0">
              <a:buNone/>
            </a:pPr>
            <a:r>
              <a:rPr lang="en-US" sz="1800" dirty="0">
                <a:latin typeface="Times New Roman" pitchFamily="18" charset="0"/>
                <a:cs typeface="Times New Roman" pitchFamily="18" charset="0"/>
              </a:rPr>
              <a:t>[9] D. S. Lau and R. </a:t>
            </a:r>
            <a:r>
              <a:rPr lang="en-US" sz="1800" dirty="0" err="1">
                <a:latin typeface="Times New Roman" pitchFamily="18" charset="0"/>
                <a:cs typeface="Times New Roman" pitchFamily="18" charset="0"/>
              </a:rPr>
              <a:t>Ajoodha</a:t>
            </a:r>
            <a:r>
              <a:rPr lang="en-US" sz="1800" dirty="0">
                <a:latin typeface="Times New Roman" pitchFamily="18" charset="0"/>
                <a:cs typeface="Times New Roman" pitchFamily="18" charset="0"/>
              </a:rPr>
              <a:t>, “Music genre classification: A comparative study between deep-learning and traditional machine learning approaches,” in Sixth International Congress on Information and Communication Technology (6th ICICT). Springer, 2021, pp. 1–8.</a:t>
            </a:r>
          </a:p>
          <a:p>
            <a:pPr marL="0" indent="0">
              <a:buNone/>
            </a:pPr>
            <a:r>
              <a:rPr lang="en-US" sz="1800" dirty="0">
                <a:latin typeface="Times New Roman" pitchFamily="18" charset="0"/>
                <a:cs typeface="Times New Roman" pitchFamily="18" charset="0"/>
              </a:rPr>
              <a:t>[10] J. H. Lee and J. S. Downie, “Survey of music information needs, uses, and seeking </a:t>
            </a:r>
            <a:r>
              <a:rPr lang="en-US" sz="1800" dirty="0" err="1">
                <a:latin typeface="Times New Roman" pitchFamily="18" charset="0"/>
                <a:cs typeface="Times New Roman" pitchFamily="18" charset="0"/>
              </a:rPr>
              <a:t>behaviours</a:t>
            </a:r>
            <a:r>
              <a:rPr lang="en-US" sz="1800" dirty="0">
                <a:latin typeface="Times New Roman" pitchFamily="18" charset="0"/>
                <a:cs typeface="Times New Roman" pitchFamily="18" charset="0"/>
              </a:rPr>
              <a:t>: preliminary findings.” in ISMIR, vol. 2004. </a:t>
            </a:r>
            <a:r>
              <a:rPr lang="en-US" sz="1800" dirty="0" err="1">
                <a:latin typeface="Times New Roman" pitchFamily="18" charset="0"/>
                <a:cs typeface="Times New Roman" pitchFamily="18" charset="0"/>
              </a:rPr>
              <a:t>Citeseer</a:t>
            </a:r>
            <a:r>
              <a:rPr lang="en-US" sz="1800" dirty="0">
                <a:latin typeface="Times New Roman" pitchFamily="18" charset="0"/>
                <a:cs typeface="Times New Roman" pitchFamily="18" charset="0"/>
              </a:rPr>
              <a:t>, 2004, p. 5th.</a:t>
            </a:r>
          </a:p>
          <a:p>
            <a:pPr marL="0" indent="0">
              <a:buNone/>
            </a:pPr>
            <a:r>
              <a:rPr lang="en-US" sz="1800" dirty="0">
                <a:latin typeface="Times New Roman" pitchFamily="18" charset="0"/>
                <a:cs typeface="Times New Roman" pitchFamily="18" charset="0"/>
              </a:rPr>
              <a:t>[11] A. Lerch, An Introduction to Audio Content Analysis: Applications in Signal Processing and Music Informatics. Wiley Online Library, 10 2012.</a:t>
            </a:r>
          </a:p>
          <a:p>
            <a:pPr marL="0" indent="0">
              <a:buNone/>
            </a:pPr>
            <a:r>
              <a:rPr lang="en-US" sz="1800" dirty="0">
                <a:latin typeface="Times New Roman" pitchFamily="18" charset="0"/>
                <a:cs typeface="Times New Roman" pitchFamily="18" charset="0"/>
              </a:rPr>
              <a:t>[12] T. Li, M. </a:t>
            </a:r>
            <a:r>
              <a:rPr lang="en-US" sz="1800" dirty="0" err="1">
                <a:latin typeface="Times New Roman" pitchFamily="18" charset="0"/>
                <a:cs typeface="Times New Roman" pitchFamily="18" charset="0"/>
              </a:rPr>
              <a:t>Ogihara</a:t>
            </a:r>
            <a:r>
              <a:rPr lang="en-US" sz="1800" dirty="0">
                <a:latin typeface="Times New Roman" pitchFamily="18" charset="0"/>
                <a:cs typeface="Times New Roman" pitchFamily="18" charset="0"/>
              </a:rPr>
              <a:t>, and Q. Li, “A comparative study on content-based music genre classification,” in Proceedings of the 26th Annual International ACM SIGIR Conference on Research and Development in </a:t>
            </a:r>
            <a:r>
              <a:rPr lang="en-US" sz="1800" dirty="0" err="1">
                <a:latin typeface="Times New Roman" pitchFamily="18" charset="0"/>
                <a:cs typeface="Times New Roman" pitchFamily="18" charset="0"/>
              </a:rPr>
              <a:t>Informaion</a:t>
            </a:r>
            <a:r>
              <a:rPr lang="en-US" sz="1800" dirty="0">
                <a:latin typeface="Times New Roman" pitchFamily="18" charset="0"/>
                <a:cs typeface="Times New Roman" pitchFamily="18" charset="0"/>
              </a:rPr>
              <a:t> Retrieval, ser. SIGIR ’03. New York, NY, USA: Association for Computing Machinery, 2003, p. 282–289. [Online]. Available: https://doi.org/10.1145/860435.860487 </a:t>
            </a:r>
          </a:p>
        </p:txBody>
      </p:sp>
      <p:sp>
        <p:nvSpPr>
          <p:cNvPr id="5" name="Date Placeholder 4">
            <a:extLst>
              <a:ext uri="{FF2B5EF4-FFF2-40B4-BE49-F238E27FC236}">
                <a16:creationId xmlns:a16="http://schemas.microsoft.com/office/drawing/2014/main" id="{90A58AD6-A9B8-E023-2C60-5478794E5FDE}"/>
              </a:ext>
            </a:extLst>
          </p:cNvPr>
          <p:cNvSpPr>
            <a:spLocks noGrp="1"/>
          </p:cNvSpPr>
          <p:nvPr>
            <p:ph type="dt" sz="half" idx="10"/>
          </p:nvPr>
        </p:nvSpPr>
        <p:spPr/>
        <p:txBody>
          <a:bodyPr/>
          <a:lstStyle/>
          <a:p>
            <a:r>
              <a:rPr lang="en-US" dirty="0">
                <a:latin typeface="Times New Roman" panose="02020603050405020304" pitchFamily="18" charset="0"/>
                <a:cs typeface="Times New Roman" panose="02020603050405020304" pitchFamily="18" charset="0"/>
              </a:rPr>
              <a:t>29-12-2023</a:t>
            </a:r>
          </a:p>
        </p:txBody>
      </p:sp>
      <p:sp>
        <p:nvSpPr>
          <p:cNvPr id="6" name="Footer Placeholder 5">
            <a:extLst>
              <a:ext uri="{FF2B5EF4-FFF2-40B4-BE49-F238E27FC236}">
                <a16:creationId xmlns:a16="http://schemas.microsoft.com/office/drawing/2014/main" id="{13AFF960-AEDA-F5DE-FAE1-E4D9A6121A38}"/>
              </a:ext>
            </a:extLst>
          </p:cNvPr>
          <p:cNvSpPr>
            <a:spLocks noGrp="1"/>
          </p:cNvSpPr>
          <p:nvPr>
            <p:ph type="ftr" sz="quarter" idx="11"/>
          </p:nvPr>
        </p:nvSpPr>
        <p:spPr/>
        <p:txBody>
          <a:bodyPr/>
          <a:lstStyle/>
          <a:p>
            <a:r>
              <a:rPr lang="en-US" dirty="0">
                <a:latin typeface="Times New Roman"/>
                <a:cs typeface="Times New Roman"/>
              </a:rPr>
              <a:t>Review No.01         Batch No.CB5         Department of CSE</a:t>
            </a:r>
          </a:p>
        </p:txBody>
      </p:sp>
      <p:sp>
        <p:nvSpPr>
          <p:cNvPr id="7" name="Slide Number Placeholder 6">
            <a:extLst>
              <a:ext uri="{FF2B5EF4-FFF2-40B4-BE49-F238E27FC236}">
                <a16:creationId xmlns:a16="http://schemas.microsoft.com/office/drawing/2014/main" id="{B2D9307D-FAA7-C2FB-B159-B2C286C0F16E}"/>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17</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68091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4DA29-C83E-F491-6812-263D5C0FEDA6}"/>
            </a:ext>
          </a:extLst>
        </p:cNvPr>
        <p:cNvGrpSpPr/>
        <p:nvPr/>
      </p:nvGrpSpPr>
      <p:grpSpPr>
        <a:xfrm>
          <a:off x="0" y="0"/>
          <a:ext cx="0" cy="0"/>
          <a:chOff x="0" y="0"/>
          <a:chExt cx="0" cy="0"/>
        </a:xfrm>
      </p:grpSpPr>
      <p:sp>
        <p:nvSpPr>
          <p:cNvPr id="9" name="Content Placeholder 8">
            <a:extLst>
              <a:ext uri="{FF2B5EF4-FFF2-40B4-BE49-F238E27FC236}">
                <a16:creationId xmlns:a16="http://schemas.microsoft.com/office/drawing/2014/main" id="{B85AE15D-A995-86B3-0A7E-E6F7A00AAB3D}"/>
              </a:ext>
            </a:extLst>
          </p:cNvPr>
          <p:cNvSpPr>
            <a:spLocks noGrp="1"/>
          </p:cNvSpPr>
          <p:nvPr>
            <p:ph idx="1"/>
          </p:nvPr>
        </p:nvSpPr>
        <p:spPr>
          <a:xfrm>
            <a:off x="771358" y="675941"/>
            <a:ext cx="10515600" cy="5206916"/>
          </a:xfrm>
        </p:spPr>
        <p:txBody>
          <a:bodyPr vert="horz" lIns="91440" tIns="45720" rIns="91440" bIns="45720" rtlCol="0" anchor="t">
            <a:normAutofit/>
          </a:bodyPr>
          <a:lstStyle/>
          <a:p>
            <a:pPr marL="0" indent="0">
              <a:buNone/>
            </a:pPr>
            <a:r>
              <a:rPr lang="en-IN" sz="1800" dirty="0">
                <a:latin typeface="Times New Roman" pitchFamily="18" charset="0"/>
                <a:cs typeface="Times New Roman" pitchFamily="18" charset="0"/>
              </a:rPr>
              <a:t>[13] T. </a:t>
            </a:r>
            <a:r>
              <a:rPr lang="en-IN" sz="1800" dirty="0" err="1">
                <a:latin typeface="Times New Roman" pitchFamily="18" charset="0"/>
                <a:cs typeface="Times New Roman" pitchFamily="18" charset="0"/>
              </a:rPr>
              <a:t>Lidy</a:t>
            </a:r>
            <a:r>
              <a:rPr lang="en-IN" sz="1800" dirty="0">
                <a:latin typeface="Times New Roman" pitchFamily="18" charset="0"/>
                <a:cs typeface="Times New Roman" pitchFamily="18" charset="0"/>
              </a:rPr>
              <a:t>, A. </a:t>
            </a:r>
            <a:r>
              <a:rPr lang="en-IN" sz="1800" dirty="0" err="1">
                <a:latin typeface="Times New Roman" pitchFamily="18" charset="0"/>
                <a:cs typeface="Times New Roman" pitchFamily="18" charset="0"/>
              </a:rPr>
              <a:t>Rauber</a:t>
            </a:r>
            <a:r>
              <a:rPr lang="en-IN" sz="1800" dirty="0">
                <a:latin typeface="Times New Roman" pitchFamily="18" charset="0"/>
                <a:cs typeface="Times New Roman" pitchFamily="18" charset="0"/>
              </a:rPr>
              <a:t>, A. </a:t>
            </a:r>
            <a:r>
              <a:rPr lang="en-IN" sz="1800" dirty="0" err="1">
                <a:latin typeface="Times New Roman" pitchFamily="18" charset="0"/>
                <a:cs typeface="Times New Roman" pitchFamily="18" charset="0"/>
              </a:rPr>
              <a:t>Pertusa</a:t>
            </a:r>
            <a:r>
              <a:rPr lang="en-IN" sz="1800" dirty="0">
                <a:latin typeface="Times New Roman" pitchFamily="18" charset="0"/>
                <a:cs typeface="Times New Roman" pitchFamily="18" charset="0"/>
              </a:rPr>
              <a:t>, and J. </a:t>
            </a:r>
            <a:r>
              <a:rPr lang="en-IN" sz="1800" dirty="0" err="1">
                <a:latin typeface="Times New Roman" pitchFamily="18" charset="0"/>
                <a:cs typeface="Times New Roman" pitchFamily="18" charset="0"/>
              </a:rPr>
              <a:t>Iñesta</a:t>
            </a:r>
            <a:r>
              <a:rPr lang="en-IN" sz="1800" dirty="0">
                <a:latin typeface="Times New Roman" pitchFamily="18" charset="0"/>
                <a:cs typeface="Times New Roman" pitchFamily="18" charset="0"/>
              </a:rPr>
              <a:t>, “Combining audio and symbolic descriptors for music classification from audio,” 2007.</a:t>
            </a:r>
          </a:p>
          <a:p>
            <a:pPr marL="0" indent="0">
              <a:buNone/>
            </a:pPr>
            <a:r>
              <a:rPr lang="en-IN" sz="1800" dirty="0">
                <a:latin typeface="Times New Roman" pitchFamily="18" charset="0"/>
                <a:cs typeface="Times New Roman" pitchFamily="18" charset="0"/>
              </a:rPr>
              <a:t> [14] C. McKay, R. </a:t>
            </a:r>
            <a:r>
              <a:rPr lang="en-IN" sz="1800" dirty="0" err="1">
                <a:latin typeface="Times New Roman" pitchFamily="18" charset="0"/>
                <a:cs typeface="Times New Roman" pitchFamily="18" charset="0"/>
              </a:rPr>
              <a:t>Fiebrink</a:t>
            </a:r>
            <a:r>
              <a:rPr lang="en-IN" sz="1800" dirty="0">
                <a:latin typeface="Times New Roman" pitchFamily="18" charset="0"/>
                <a:cs typeface="Times New Roman" pitchFamily="18" charset="0"/>
              </a:rPr>
              <a:t>, D. </a:t>
            </a:r>
            <a:r>
              <a:rPr lang="en-IN" sz="1800" dirty="0" err="1">
                <a:latin typeface="Times New Roman" pitchFamily="18" charset="0"/>
                <a:cs typeface="Times New Roman" pitchFamily="18" charset="0"/>
              </a:rPr>
              <a:t>McEnnis</a:t>
            </a:r>
            <a:r>
              <a:rPr lang="en-IN" sz="1800" dirty="0">
                <a:latin typeface="Times New Roman" pitchFamily="18" charset="0"/>
                <a:cs typeface="Times New Roman" pitchFamily="18" charset="0"/>
              </a:rPr>
              <a:t>, B. Li, and I. </a:t>
            </a:r>
            <a:r>
              <a:rPr lang="en-IN" sz="1800" dirty="0" err="1">
                <a:latin typeface="Times New Roman" pitchFamily="18" charset="0"/>
                <a:cs typeface="Times New Roman" pitchFamily="18" charset="0"/>
              </a:rPr>
              <a:t>Fujinaga</a:t>
            </a:r>
            <a:r>
              <a:rPr lang="en-IN" sz="1800" dirty="0">
                <a:latin typeface="Times New Roman" pitchFamily="18" charset="0"/>
                <a:cs typeface="Times New Roman" pitchFamily="18" charset="0"/>
              </a:rPr>
              <a:t>, “Ace: A framework for optimizing music classification,” in ISMIR, 2005.</a:t>
            </a:r>
          </a:p>
          <a:p>
            <a:pPr marL="0" indent="0">
              <a:buNone/>
            </a:pPr>
            <a:r>
              <a:rPr lang="en-IN" sz="1800" dirty="0">
                <a:latin typeface="Times New Roman" pitchFamily="18" charset="0"/>
                <a:cs typeface="Times New Roman" pitchFamily="18" charset="0"/>
              </a:rPr>
              <a:t> [15] C. McKay and I. </a:t>
            </a:r>
            <a:r>
              <a:rPr lang="en-IN" sz="1800" dirty="0" err="1">
                <a:latin typeface="Times New Roman" pitchFamily="18" charset="0"/>
                <a:cs typeface="Times New Roman" pitchFamily="18" charset="0"/>
              </a:rPr>
              <a:t>Fujinaga</a:t>
            </a:r>
            <a:r>
              <a:rPr lang="en-IN" sz="1800" dirty="0">
                <a:latin typeface="Times New Roman" pitchFamily="18" charset="0"/>
                <a:cs typeface="Times New Roman" pitchFamily="18" charset="0"/>
              </a:rPr>
              <a:t>, “Musical genre classification: Is it worth pursuing and how can it be improved?” in ISMIR, 2006. </a:t>
            </a:r>
          </a:p>
          <a:p>
            <a:pPr marL="0" indent="0">
              <a:buNone/>
            </a:pPr>
            <a:r>
              <a:rPr lang="en-IN" sz="1800" dirty="0">
                <a:latin typeface="Times New Roman" pitchFamily="18" charset="0"/>
                <a:cs typeface="Times New Roman" pitchFamily="18" charset="0"/>
              </a:rPr>
              <a:t>[16] T. </a:t>
            </a:r>
            <a:r>
              <a:rPr lang="en-IN" sz="1800" dirty="0" err="1">
                <a:latin typeface="Times New Roman" pitchFamily="18" charset="0"/>
                <a:cs typeface="Times New Roman" pitchFamily="18" charset="0"/>
              </a:rPr>
              <a:t>Nkambule</a:t>
            </a:r>
            <a:r>
              <a:rPr lang="en-IN" sz="1800" dirty="0">
                <a:latin typeface="Times New Roman" pitchFamily="18" charset="0"/>
                <a:cs typeface="Times New Roman" pitchFamily="18" charset="0"/>
              </a:rPr>
              <a:t> and R. </a:t>
            </a:r>
            <a:r>
              <a:rPr lang="en-IN" sz="1800" dirty="0" err="1">
                <a:latin typeface="Times New Roman" pitchFamily="18" charset="0"/>
                <a:cs typeface="Times New Roman" pitchFamily="18" charset="0"/>
              </a:rPr>
              <a:t>Ajoodha</a:t>
            </a:r>
            <a:r>
              <a:rPr lang="en-IN" sz="1800" dirty="0">
                <a:latin typeface="Times New Roman" pitchFamily="18" charset="0"/>
                <a:cs typeface="Times New Roman" pitchFamily="18" charset="0"/>
              </a:rPr>
              <a:t>, “Classification of music by genre using probabilistic graphical models and deep learning models,” in Sixth International Congress on Information and Communication Technology (6th ICICT). Springer, 2021, pp. 1–6.</a:t>
            </a:r>
          </a:p>
          <a:p>
            <a:pPr marL="0" indent="0">
              <a:buNone/>
            </a:pPr>
            <a:r>
              <a:rPr lang="en-IN" sz="1800" dirty="0">
                <a:latin typeface="Times New Roman" pitchFamily="18" charset="0"/>
                <a:cs typeface="Times New Roman" pitchFamily="18" charset="0"/>
              </a:rPr>
              <a:t> [17] A. </a:t>
            </a:r>
            <a:r>
              <a:rPr lang="en-IN" sz="1800" dirty="0" err="1">
                <a:latin typeface="Times New Roman" pitchFamily="18" charset="0"/>
                <a:cs typeface="Times New Roman" pitchFamily="18" charset="0"/>
              </a:rPr>
              <a:t>Olteanu</a:t>
            </a:r>
            <a:r>
              <a:rPr lang="en-IN" sz="1800" dirty="0">
                <a:latin typeface="Times New Roman" pitchFamily="18" charset="0"/>
                <a:cs typeface="Times New Roman" pitchFamily="18" charset="0"/>
              </a:rPr>
              <a:t>. </a:t>
            </a:r>
            <a:r>
              <a:rPr lang="en-IN" sz="1800" dirty="0" err="1">
                <a:latin typeface="Times New Roman" pitchFamily="18" charset="0"/>
                <a:cs typeface="Times New Roman" pitchFamily="18" charset="0"/>
              </a:rPr>
              <a:t>Gtzan</a:t>
            </a:r>
            <a:r>
              <a:rPr lang="en-IN" sz="1800" dirty="0">
                <a:latin typeface="Times New Roman" pitchFamily="18" charset="0"/>
                <a:cs typeface="Times New Roman" pitchFamily="18" charset="0"/>
              </a:rPr>
              <a:t> dataset - music genre classification. [Online]. Available: https://www.kaggle.com/andradaolteanu/gtzan-dataset-musicgenre-classification </a:t>
            </a:r>
          </a:p>
          <a:p>
            <a:pPr marL="0" indent="0">
              <a:buNone/>
            </a:pPr>
            <a:r>
              <a:rPr lang="en-IN" sz="1800" dirty="0">
                <a:latin typeface="Times New Roman" pitchFamily="18" charset="0"/>
                <a:cs typeface="Times New Roman" pitchFamily="18" charset="0"/>
              </a:rPr>
              <a:t>[18] F. </a:t>
            </a:r>
            <a:r>
              <a:rPr lang="en-IN" sz="1800" dirty="0" err="1">
                <a:latin typeface="Times New Roman" pitchFamily="18" charset="0"/>
                <a:cs typeface="Times New Roman" pitchFamily="18" charset="0"/>
              </a:rPr>
              <a:t>Pedregosa</a:t>
            </a:r>
            <a:r>
              <a:rPr lang="en-IN" sz="1800" dirty="0">
                <a:latin typeface="Times New Roman" pitchFamily="18" charset="0"/>
                <a:cs typeface="Times New Roman" pitchFamily="18" charset="0"/>
              </a:rPr>
              <a:t>, G. </a:t>
            </a:r>
            <a:r>
              <a:rPr lang="en-IN" sz="1800" dirty="0" err="1">
                <a:latin typeface="Times New Roman" pitchFamily="18" charset="0"/>
                <a:cs typeface="Times New Roman" pitchFamily="18" charset="0"/>
              </a:rPr>
              <a:t>Varoquaux</a:t>
            </a:r>
            <a:r>
              <a:rPr lang="en-IN" sz="1800" dirty="0">
                <a:latin typeface="Times New Roman" pitchFamily="18" charset="0"/>
                <a:cs typeface="Times New Roman" pitchFamily="18" charset="0"/>
              </a:rPr>
              <a:t>, A. </a:t>
            </a:r>
            <a:r>
              <a:rPr lang="en-IN" sz="1800" dirty="0" err="1">
                <a:latin typeface="Times New Roman" pitchFamily="18" charset="0"/>
                <a:cs typeface="Times New Roman" pitchFamily="18" charset="0"/>
              </a:rPr>
              <a:t>Gramfort</a:t>
            </a:r>
            <a:r>
              <a:rPr lang="en-IN" sz="1800" dirty="0">
                <a:latin typeface="Times New Roman" pitchFamily="18" charset="0"/>
                <a:cs typeface="Times New Roman" pitchFamily="18" charset="0"/>
              </a:rPr>
              <a:t>, V. Michel, B. </a:t>
            </a:r>
            <a:r>
              <a:rPr lang="en-IN" sz="1800" dirty="0" err="1">
                <a:latin typeface="Times New Roman" pitchFamily="18" charset="0"/>
                <a:cs typeface="Times New Roman" pitchFamily="18" charset="0"/>
              </a:rPr>
              <a:t>Thirion</a:t>
            </a:r>
            <a:r>
              <a:rPr lang="en-IN" sz="1800" dirty="0">
                <a:latin typeface="Times New Roman" pitchFamily="18" charset="0"/>
                <a:cs typeface="Times New Roman" pitchFamily="18" charset="0"/>
              </a:rPr>
              <a:t>, O. Grisel, M. Blondel, A. Müller, J. </a:t>
            </a:r>
            <a:r>
              <a:rPr lang="en-IN" sz="1800" dirty="0" err="1">
                <a:latin typeface="Times New Roman" pitchFamily="18" charset="0"/>
                <a:cs typeface="Times New Roman" pitchFamily="18" charset="0"/>
              </a:rPr>
              <a:t>Nothman</a:t>
            </a:r>
            <a:r>
              <a:rPr lang="en-IN" sz="1800" dirty="0">
                <a:latin typeface="Times New Roman" pitchFamily="18" charset="0"/>
                <a:cs typeface="Times New Roman" pitchFamily="18" charset="0"/>
              </a:rPr>
              <a:t>, G. </a:t>
            </a:r>
            <a:r>
              <a:rPr lang="en-IN" sz="1800" dirty="0" err="1">
                <a:latin typeface="Times New Roman" pitchFamily="18" charset="0"/>
                <a:cs typeface="Times New Roman" pitchFamily="18" charset="0"/>
              </a:rPr>
              <a:t>Louppe</a:t>
            </a:r>
            <a:r>
              <a:rPr lang="en-IN" sz="1800" dirty="0">
                <a:latin typeface="Times New Roman" pitchFamily="18" charset="0"/>
                <a:cs typeface="Times New Roman" pitchFamily="18" charset="0"/>
              </a:rPr>
              <a:t>, P. </a:t>
            </a:r>
            <a:r>
              <a:rPr lang="en-IN" sz="1800" dirty="0" err="1">
                <a:latin typeface="Times New Roman" pitchFamily="18" charset="0"/>
                <a:cs typeface="Times New Roman" pitchFamily="18" charset="0"/>
              </a:rPr>
              <a:t>Prettenhofer</a:t>
            </a:r>
            <a:r>
              <a:rPr lang="en-IN" sz="1800" dirty="0">
                <a:latin typeface="Times New Roman" pitchFamily="18" charset="0"/>
                <a:cs typeface="Times New Roman" pitchFamily="18" charset="0"/>
              </a:rPr>
              <a:t>, R. Weiss, V. </a:t>
            </a:r>
            <a:r>
              <a:rPr lang="en-IN" sz="1800" dirty="0" err="1">
                <a:latin typeface="Times New Roman" pitchFamily="18" charset="0"/>
                <a:cs typeface="Times New Roman" pitchFamily="18" charset="0"/>
              </a:rPr>
              <a:t>Dubourg</a:t>
            </a:r>
            <a:r>
              <a:rPr lang="en-IN" sz="1800" dirty="0">
                <a:latin typeface="Times New Roman" pitchFamily="18" charset="0"/>
                <a:cs typeface="Times New Roman" pitchFamily="18" charset="0"/>
              </a:rPr>
              <a:t>, J. </a:t>
            </a:r>
            <a:r>
              <a:rPr lang="en-IN" sz="1800" dirty="0" err="1">
                <a:latin typeface="Times New Roman" pitchFamily="18" charset="0"/>
                <a:cs typeface="Times New Roman" pitchFamily="18" charset="0"/>
              </a:rPr>
              <a:t>Vanderplas</a:t>
            </a:r>
            <a:r>
              <a:rPr lang="en-IN" sz="1800" dirty="0">
                <a:latin typeface="Times New Roman" pitchFamily="18" charset="0"/>
                <a:cs typeface="Times New Roman" pitchFamily="18" charset="0"/>
              </a:rPr>
              <a:t>, A. Passos, D. </a:t>
            </a:r>
            <a:r>
              <a:rPr lang="en-IN" sz="1800" dirty="0" err="1">
                <a:latin typeface="Times New Roman" pitchFamily="18" charset="0"/>
                <a:cs typeface="Times New Roman" pitchFamily="18" charset="0"/>
              </a:rPr>
              <a:t>Cournapeau</a:t>
            </a:r>
            <a:r>
              <a:rPr lang="en-IN" sz="1800" dirty="0">
                <a:latin typeface="Times New Roman" pitchFamily="18" charset="0"/>
                <a:cs typeface="Times New Roman" pitchFamily="18" charset="0"/>
              </a:rPr>
              <a:t>, M. </a:t>
            </a:r>
            <a:r>
              <a:rPr lang="en-IN" sz="1800" dirty="0" err="1">
                <a:latin typeface="Times New Roman" pitchFamily="18" charset="0"/>
                <a:cs typeface="Times New Roman" pitchFamily="18" charset="0"/>
              </a:rPr>
              <a:t>Brucher</a:t>
            </a:r>
            <a:r>
              <a:rPr lang="en-IN" sz="1800" dirty="0">
                <a:latin typeface="Times New Roman" pitchFamily="18" charset="0"/>
                <a:cs typeface="Times New Roman" pitchFamily="18" charset="0"/>
              </a:rPr>
              <a:t>, M. Perrot, and Édouard </a:t>
            </a:r>
            <a:r>
              <a:rPr lang="en-IN" sz="1800" dirty="0" err="1">
                <a:latin typeface="Times New Roman" pitchFamily="18" charset="0"/>
                <a:cs typeface="Times New Roman" pitchFamily="18" charset="0"/>
              </a:rPr>
              <a:t>Duchesnay</a:t>
            </a:r>
            <a:r>
              <a:rPr lang="en-IN" sz="1800" dirty="0">
                <a:latin typeface="Times New Roman" pitchFamily="18" charset="0"/>
                <a:cs typeface="Times New Roman" pitchFamily="18" charset="0"/>
              </a:rPr>
              <a:t>, “Scikit-learn: Machine learning in python,” 2018.</a:t>
            </a:r>
            <a:endParaRPr lang="en-US" sz="1800" dirty="0">
              <a:latin typeface="Times New Roman" pitchFamily="18" charset="0"/>
              <a:cs typeface="Times New Roman" pitchFamily="18" charset="0"/>
            </a:endParaRPr>
          </a:p>
        </p:txBody>
      </p:sp>
      <p:sp>
        <p:nvSpPr>
          <p:cNvPr id="5" name="Date Placeholder 4">
            <a:extLst>
              <a:ext uri="{FF2B5EF4-FFF2-40B4-BE49-F238E27FC236}">
                <a16:creationId xmlns:a16="http://schemas.microsoft.com/office/drawing/2014/main" id="{2F41358D-CE88-9DC3-EE49-76B97B983571}"/>
              </a:ext>
            </a:extLst>
          </p:cNvPr>
          <p:cNvSpPr>
            <a:spLocks noGrp="1"/>
          </p:cNvSpPr>
          <p:nvPr>
            <p:ph type="dt" sz="half" idx="10"/>
          </p:nvPr>
        </p:nvSpPr>
        <p:spPr/>
        <p:txBody>
          <a:bodyPr/>
          <a:lstStyle/>
          <a:p>
            <a:r>
              <a:rPr lang="en-US" dirty="0">
                <a:latin typeface="Times New Roman" panose="02020603050405020304" pitchFamily="18" charset="0"/>
                <a:cs typeface="Times New Roman" panose="02020603050405020304" pitchFamily="18" charset="0"/>
              </a:rPr>
              <a:t>29-12-2023</a:t>
            </a:r>
          </a:p>
        </p:txBody>
      </p:sp>
      <p:sp>
        <p:nvSpPr>
          <p:cNvPr id="6" name="Footer Placeholder 5">
            <a:extLst>
              <a:ext uri="{FF2B5EF4-FFF2-40B4-BE49-F238E27FC236}">
                <a16:creationId xmlns:a16="http://schemas.microsoft.com/office/drawing/2014/main" id="{0DAB2CBD-1691-EF06-4E01-72F92AD86C26}"/>
              </a:ext>
            </a:extLst>
          </p:cNvPr>
          <p:cNvSpPr>
            <a:spLocks noGrp="1"/>
          </p:cNvSpPr>
          <p:nvPr>
            <p:ph type="ftr" sz="quarter" idx="11"/>
          </p:nvPr>
        </p:nvSpPr>
        <p:spPr/>
        <p:txBody>
          <a:bodyPr/>
          <a:lstStyle/>
          <a:p>
            <a:r>
              <a:rPr lang="en-US" dirty="0">
                <a:latin typeface="Times New Roman"/>
                <a:cs typeface="Times New Roman"/>
              </a:rPr>
              <a:t>Review No.01         Batch No.CB5         Department of CSE</a:t>
            </a:r>
          </a:p>
        </p:txBody>
      </p:sp>
      <p:sp>
        <p:nvSpPr>
          <p:cNvPr id="7" name="Slide Number Placeholder 6">
            <a:extLst>
              <a:ext uri="{FF2B5EF4-FFF2-40B4-BE49-F238E27FC236}">
                <a16:creationId xmlns:a16="http://schemas.microsoft.com/office/drawing/2014/main" id="{A7B224FE-A5DB-39E0-DA01-A4B00B87F5A3}"/>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18</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50558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a:xfrm>
            <a:off x="838200" y="1195431"/>
            <a:ext cx="10515600" cy="4351338"/>
          </a:xfrm>
        </p:spPr>
        <p:txBody>
          <a:bodyPr>
            <a:normAutofit/>
          </a:bodyPr>
          <a:lstStyle/>
          <a:p>
            <a:pPr marL="0" indent="0">
              <a:buNone/>
            </a:pPr>
            <a:r>
              <a:rPr lang="en-US" dirty="0">
                <a:latin typeface="Times New Roman" panose="02020603050405020304" pitchFamily="18" charset="0"/>
                <a:cs typeface="Times New Roman" panose="02020603050405020304" pitchFamily="18" charset="0"/>
              </a:rPr>
              <a:t>		</a:t>
            </a: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dirty="0">
                <a:latin typeface="Times New Roman" panose="02020603050405020304" pitchFamily="18" charset="0"/>
                <a:cs typeface="Times New Roman" panose="02020603050405020304" pitchFamily="18" charset="0"/>
              </a:rPr>
              <a:t>29-12-2023</a:t>
            </a: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a:cs typeface="Times New Roman"/>
              </a:rPr>
              <a:t>Review No.01         Batch No.CB5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19</a:t>
            </a:fld>
            <a:endParaRPr lang="en-US">
              <a:latin typeface="Times New Roman" panose="02020603050405020304" pitchFamily="18" charset="0"/>
              <a:cs typeface="Times New Roman" panose="02020603050405020304" pitchFamily="18" charset="0"/>
            </a:endParaRPr>
          </a:p>
        </p:txBody>
      </p:sp>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09497" y="1058091"/>
            <a:ext cx="8293637" cy="46799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4558937" y="3635046"/>
            <a:ext cx="4598126" cy="707886"/>
          </a:xfrm>
          <a:prstGeom prst="rect">
            <a:avLst/>
          </a:prstGeom>
          <a:noFill/>
        </p:spPr>
        <p:txBody>
          <a:bodyPr wrap="square" rtlCol="0">
            <a:spAutoFit/>
          </a:bodyPr>
          <a:lstStyle/>
          <a:p>
            <a:r>
              <a:rPr lang="en-US" sz="4000" dirty="0">
                <a:solidFill>
                  <a:schemeClr val="bg1"/>
                </a:solidFill>
                <a:latin typeface="Times New Roman" pitchFamily="18" charset="0"/>
                <a:cs typeface="Times New Roman" pitchFamily="18" charset="0"/>
              </a:rPr>
              <a:t>ANY QUESTIONS ?</a:t>
            </a:r>
            <a:endParaRPr lang="en-IN" sz="4000" dirty="0">
              <a:solidFill>
                <a:schemeClr val="bg1"/>
              </a:solidFill>
              <a:latin typeface="Times New Roman" pitchFamily="18" charset="0"/>
              <a:cs typeface="Times New Roman" pitchFamily="18" charset="0"/>
            </a:endParaRPr>
          </a:p>
        </p:txBody>
      </p:sp>
    </p:spTree>
    <p:extLst>
      <p:ext uri="{BB962C8B-B14F-4D97-AF65-F5344CB8AC3E}">
        <p14:creationId xmlns:p14="http://schemas.microsoft.com/office/powerpoint/2010/main" val="29249772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73182" cy="1128009"/>
          </a:xfrm>
        </p:spPr>
        <p:txBody>
          <a:bodyPr>
            <a:normAutofit/>
          </a:bodyPr>
          <a:lstStyle/>
          <a:p>
            <a:pPr algn="ctr"/>
            <a:r>
              <a:rPr lang="en-US" sz="4000" b="1" dirty="0">
                <a:latin typeface="Times New Roman" panose="02020603050405020304" pitchFamily="18" charset="0"/>
                <a:cs typeface="Times New Roman" panose="02020603050405020304" pitchFamily="18" charset="0"/>
              </a:rPr>
              <a:t>OUTLINE</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a:xfrm>
            <a:off x="838200" y="1274193"/>
            <a:ext cx="10515600" cy="4683829"/>
          </a:xfrm>
        </p:spPr>
        <p:txBody>
          <a:bodyPr>
            <a:normAutofit fontScale="62500" lnSpcReduction="20000"/>
          </a:bodyPr>
          <a:lstStyle/>
          <a:p>
            <a:pPr marL="514350" indent="-514350">
              <a:buFont typeface="+mj-lt"/>
              <a:buAutoNum type="arabicPeriod"/>
            </a:pPr>
            <a:r>
              <a:rPr lang="en-IN" dirty="0">
                <a:latin typeface="Times New Roman" panose="02020603050405020304" pitchFamily="18" charset="0"/>
                <a:cs typeface="Times New Roman" panose="02020603050405020304" pitchFamily="18" charset="0"/>
              </a:rPr>
              <a:t>Abstract</a:t>
            </a:r>
          </a:p>
          <a:p>
            <a:pPr marL="514350" indent="-514350">
              <a:buFont typeface="+mj-lt"/>
              <a:buAutoNum type="arabicPeriod"/>
            </a:pPr>
            <a:r>
              <a:rPr lang="en-IN" dirty="0">
                <a:latin typeface="Times New Roman" panose="02020603050405020304" pitchFamily="18" charset="0"/>
                <a:cs typeface="Times New Roman" panose="02020603050405020304" pitchFamily="18" charset="0"/>
              </a:rPr>
              <a:t>Introduction </a:t>
            </a:r>
          </a:p>
          <a:p>
            <a:pPr marL="514350" indent="-514350">
              <a:buFont typeface="+mj-lt"/>
              <a:buAutoNum type="arabicPeriod"/>
            </a:pPr>
            <a:r>
              <a:rPr lang="en-IN" dirty="0">
                <a:latin typeface="Times New Roman" panose="02020603050405020304" pitchFamily="18" charset="0"/>
                <a:cs typeface="Times New Roman" panose="02020603050405020304" pitchFamily="18" charset="0"/>
              </a:rPr>
              <a:t>Literature Survey</a:t>
            </a:r>
          </a:p>
          <a:p>
            <a:pPr marL="514350" indent="-514350">
              <a:buFont typeface="+mj-lt"/>
              <a:buAutoNum type="arabicPeriod"/>
            </a:pPr>
            <a:r>
              <a:rPr lang="en-IN" dirty="0">
                <a:latin typeface="Times New Roman" panose="02020603050405020304" pitchFamily="18" charset="0"/>
                <a:cs typeface="Times New Roman" panose="02020603050405020304" pitchFamily="18" charset="0"/>
              </a:rPr>
              <a:t>Research Gaps</a:t>
            </a:r>
          </a:p>
          <a:p>
            <a:pPr marL="514350" indent="-514350">
              <a:buFont typeface="+mj-lt"/>
              <a:buAutoNum type="arabicPeriod"/>
            </a:pPr>
            <a:r>
              <a:rPr lang="en-IN" dirty="0">
                <a:latin typeface="Times New Roman" panose="02020603050405020304" pitchFamily="18" charset="0"/>
                <a:cs typeface="Times New Roman" panose="02020603050405020304" pitchFamily="18" charset="0"/>
              </a:rPr>
              <a:t>Problem Statement</a:t>
            </a:r>
          </a:p>
          <a:p>
            <a:pPr marL="514350" indent="-514350">
              <a:buFont typeface="+mj-lt"/>
              <a:buAutoNum type="arabicPeriod"/>
            </a:pPr>
            <a:r>
              <a:rPr lang="en-IN" sz="2900" dirty="0">
                <a:latin typeface="Times New Roman" panose="02020603050405020304" pitchFamily="18" charset="0"/>
                <a:cs typeface="Times New Roman" panose="02020603050405020304" pitchFamily="18" charset="0"/>
              </a:rPr>
              <a:t>Objectives </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Block Diagram / Flow Diagram</a:t>
            </a:r>
            <a:endParaRPr lang="en-IN" dirty="0">
              <a:latin typeface="Times New Roman" panose="02020603050405020304" pitchFamily="18" charset="0"/>
              <a:cs typeface="Times New Roman" panose="02020603050405020304" pitchFamily="18" charset="0"/>
            </a:endParaRPr>
          </a:p>
          <a:p>
            <a:pPr marL="514350" indent="-514350">
              <a:buFont typeface="+mj-lt"/>
              <a:buAutoNum type="arabicPeriod"/>
            </a:pPr>
            <a:r>
              <a:rPr lang="en-IN" dirty="0">
                <a:latin typeface="Times New Roman" panose="02020603050405020304" pitchFamily="18" charset="0"/>
                <a:cs typeface="Times New Roman" panose="02020603050405020304" pitchFamily="18" charset="0"/>
              </a:rPr>
              <a:t>Methodology</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Implementation</a:t>
            </a:r>
            <a:endParaRPr lang="en-IN" dirty="0">
              <a:latin typeface="Times New Roman" panose="02020603050405020304" pitchFamily="18" charset="0"/>
              <a:cs typeface="Times New Roman" panose="02020603050405020304" pitchFamily="18" charset="0"/>
            </a:endParaRPr>
          </a:p>
          <a:p>
            <a:pPr marL="514350" indent="-514350">
              <a:buFont typeface="+mj-lt"/>
              <a:buAutoNum type="arabicPeriod"/>
            </a:pPr>
            <a:r>
              <a:rPr lang="en-IN" dirty="0">
                <a:latin typeface="Times New Roman" panose="02020603050405020304" pitchFamily="18" charset="0"/>
                <a:cs typeface="Times New Roman" panose="02020603050405020304" pitchFamily="18" charset="0"/>
              </a:rPr>
              <a:t>Results and Analysis</a:t>
            </a:r>
          </a:p>
          <a:p>
            <a:pPr marL="514350" indent="-514350">
              <a:buFont typeface="+mj-lt"/>
              <a:buAutoNum type="arabicPeriod"/>
            </a:pPr>
            <a:r>
              <a:rPr lang="en-IN" dirty="0">
                <a:latin typeface="Times New Roman" panose="02020603050405020304" pitchFamily="18" charset="0"/>
                <a:cs typeface="Times New Roman" panose="02020603050405020304" pitchFamily="18" charset="0"/>
              </a:rPr>
              <a:t>Conclusion &amp; Future Scope</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References</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Question and Answers</a:t>
            </a:r>
            <a:endParaRPr lang="en-IN" dirty="0">
              <a:latin typeface="Times New Roman" panose="02020603050405020304" pitchFamily="18" charset="0"/>
              <a:cs typeface="Times New Roman" panose="02020603050405020304" pitchFamily="18" charset="0"/>
            </a:endParaRPr>
          </a:p>
          <a:p>
            <a:pPr marL="514350" indent="-514350">
              <a:buFont typeface="+mj-lt"/>
              <a:buAutoNum type="arabicPeriod"/>
            </a:pPr>
            <a:r>
              <a:rPr lang="en-IN" dirty="0">
                <a:latin typeface="Times New Roman" panose="02020603050405020304" pitchFamily="18" charset="0"/>
                <a:cs typeface="Times New Roman" panose="02020603050405020304" pitchFamily="18" charset="0"/>
              </a:rPr>
              <a:t>Acknowledgements</a:t>
            </a:r>
          </a:p>
          <a:p>
            <a:endParaRPr lang="en-US" dirty="0">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dirty="0">
                <a:latin typeface="Times New Roman" panose="02020603050405020304" pitchFamily="18" charset="0"/>
                <a:cs typeface="Times New Roman" panose="02020603050405020304" pitchFamily="18" charset="0"/>
              </a:rPr>
              <a:t>29-12-2023</a:t>
            </a: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a:cs typeface="Times New Roman"/>
              </a:rPr>
              <a:t>Review No.01         Batch No.CB5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2</a:t>
            </a:fld>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067526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dirty="0">
                <a:latin typeface="Times New Roman" panose="02020603050405020304" pitchFamily="18" charset="0"/>
                <a:cs typeface="Times New Roman" panose="02020603050405020304" pitchFamily="18" charset="0"/>
              </a:rPr>
              <a:t>29-12-2023</a:t>
            </a: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a:cs typeface="Times New Roman"/>
              </a:rPr>
              <a:t>Review No.01         Batch No.CB5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20</a:t>
            </a:fld>
            <a:endParaRPr lang="en-US">
              <a:latin typeface="Times New Roman" panose="02020603050405020304" pitchFamily="18" charset="0"/>
              <a:cs typeface="Times New Roman" panose="02020603050405020304" pitchFamily="18" charset="0"/>
            </a:endParaRPr>
          </a:p>
        </p:txBody>
      </p:sp>
      <p:pic>
        <p:nvPicPr>
          <p:cNvPr id="2051" name="Picture 3"/>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11807" y="1041854"/>
            <a:ext cx="8316856" cy="4690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extBox 11"/>
          <p:cNvSpPr txBox="1"/>
          <p:nvPr/>
        </p:nvSpPr>
        <p:spPr>
          <a:xfrm>
            <a:off x="5212081" y="3409406"/>
            <a:ext cx="4519748" cy="707886"/>
          </a:xfrm>
          <a:prstGeom prst="rect">
            <a:avLst/>
          </a:prstGeom>
          <a:noFill/>
        </p:spPr>
        <p:txBody>
          <a:bodyPr wrap="square" rtlCol="0">
            <a:spAutoFit/>
          </a:bodyPr>
          <a:lstStyle/>
          <a:p>
            <a:r>
              <a:rPr lang="en-US" sz="4000" dirty="0">
                <a:solidFill>
                  <a:schemeClr val="bg1"/>
                </a:solidFill>
                <a:latin typeface="Times New Roman" pitchFamily="18" charset="0"/>
                <a:cs typeface="Times New Roman" pitchFamily="18" charset="0"/>
              </a:rPr>
              <a:t>Thank You</a:t>
            </a:r>
            <a:endParaRPr lang="en-IN" sz="4000" dirty="0">
              <a:solidFill>
                <a:schemeClr val="bg1"/>
              </a:solidFill>
              <a:latin typeface="Times New Roman" pitchFamily="18" charset="0"/>
              <a:cs typeface="Times New Roman" pitchFamily="18" charset="0"/>
            </a:endParaRPr>
          </a:p>
        </p:txBody>
      </p:sp>
    </p:spTree>
    <p:extLst>
      <p:ext uri="{BB962C8B-B14F-4D97-AF65-F5344CB8AC3E}">
        <p14:creationId xmlns:p14="http://schemas.microsoft.com/office/powerpoint/2010/main" val="1687917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73182" cy="1128009"/>
          </a:xfrm>
        </p:spPr>
        <p:txBody>
          <a:bodyPr>
            <a:normAutofit/>
          </a:bodyPr>
          <a:lstStyle/>
          <a:p>
            <a:pPr algn="ctr"/>
            <a:r>
              <a:rPr lang="en-US" sz="4000" b="1" dirty="0">
                <a:latin typeface="Times New Roman" panose="02020603050405020304" pitchFamily="18" charset="0"/>
                <a:cs typeface="Times New Roman" panose="02020603050405020304" pitchFamily="18" charset="0"/>
              </a:rPr>
              <a:t>ABSTRACT</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a:xfrm>
            <a:off x="838200" y="1481496"/>
            <a:ext cx="10515600" cy="4695467"/>
          </a:xfrm>
        </p:spPr>
        <p:txBody>
          <a:bodyPr vert="horz" lIns="91440" tIns="45720" rIns="91440" bIns="45720" rtlCol="0" anchor="t">
            <a:normAutofit/>
          </a:bodyPr>
          <a:lstStyle/>
          <a:p>
            <a:pPr marL="0" indent="0">
              <a:buNone/>
            </a:pPr>
            <a:endParaRPr lang="en-US" sz="2200" dirty="0">
              <a:latin typeface="Times New Roman" panose="02020603050405020304" pitchFamily="18" charset="0"/>
              <a:cs typeface="Times New Roman" panose="02020603050405020304" pitchFamily="18" charset="0"/>
            </a:endParaRPr>
          </a:p>
          <a:p>
            <a:pPr marL="0" indent="0" algn="just">
              <a:buNone/>
            </a:pPr>
            <a:r>
              <a:rPr lang="en-US" sz="2200" dirty="0">
                <a:latin typeface="Times New Roman" panose="02020603050405020304" pitchFamily="18" charset="0"/>
                <a:cs typeface="Times New Roman" panose="02020603050405020304" pitchFamily="18" charset="0"/>
              </a:rPr>
              <a:t>Music genre classification is a pivotal area of research within audio technology, holding immense importance for content organization and recommendation. Audio feature extraction and Music genre classification constitute a complete recognition </a:t>
            </a:r>
            <a:r>
              <a:rPr lang="en-US" sz="2200" dirty="0" err="1">
                <a:latin typeface="Times New Roman" panose="02020603050405020304" pitchFamily="18" charset="0"/>
                <a:cs typeface="Times New Roman" panose="02020603050405020304" pitchFamily="18" charset="0"/>
              </a:rPr>
              <a:t>system.Audio</a:t>
            </a:r>
            <a:r>
              <a:rPr lang="en-US" sz="2200" dirty="0">
                <a:latin typeface="Times New Roman" panose="02020603050405020304" pitchFamily="18" charset="0"/>
                <a:cs typeface="Times New Roman" panose="02020603050405020304" pitchFamily="18" charset="0"/>
              </a:rPr>
              <a:t> feature analysis and Music genre classification together form an integrated recognition system for comprehensive music genre identification and </a:t>
            </a:r>
            <a:r>
              <a:rPr lang="en-US" sz="2200" dirty="0" err="1">
                <a:latin typeface="Times New Roman" panose="02020603050405020304" pitchFamily="18" charset="0"/>
                <a:cs typeface="Times New Roman" panose="02020603050405020304" pitchFamily="18" charset="0"/>
              </a:rPr>
              <a:t>organization.This</a:t>
            </a:r>
            <a:r>
              <a:rPr lang="en-US" sz="2200" dirty="0">
                <a:latin typeface="Times New Roman" panose="02020603050405020304" pitchFamily="18" charset="0"/>
                <a:cs typeface="Times New Roman" panose="02020603050405020304" pitchFamily="18" charset="0"/>
              </a:rPr>
              <a:t> technology is frequently utilized to accurately detect and classify various types of music genres or characteristics present in audio signals, contributing significantly to the effective organization and recommendation of music content</a:t>
            </a:r>
            <a:r>
              <a:rPr lang="en-IN" sz="2200" dirty="0">
                <a:latin typeface="Times New Roman" panose="02020603050405020304" pitchFamily="18" charset="0"/>
                <a:cs typeface="Times New Roman" panose="02020603050405020304" pitchFamily="18" charset="0"/>
              </a:rPr>
              <a:t>.</a:t>
            </a:r>
            <a:r>
              <a:rPr lang="en-US" sz="2200" dirty="0">
                <a:latin typeface="Times New Roman" pitchFamily="18" charset="0"/>
                <a:cs typeface="Times New Roman" pitchFamily="18" charset="0"/>
              </a:rPr>
              <a:t>Our experiment was conducted with the dataset from GTZAN that is taken from Kaggle </a:t>
            </a:r>
            <a:r>
              <a:rPr lang="en-US" sz="2200" dirty="0" err="1">
                <a:latin typeface="Times New Roman" pitchFamily="18" charset="0"/>
                <a:cs typeface="Times New Roman" pitchFamily="18" charset="0"/>
              </a:rPr>
              <a:t>repository.Convolutional</a:t>
            </a:r>
            <a:r>
              <a:rPr lang="en-US" sz="2200" dirty="0">
                <a:latin typeface="Times New Roman" pitchFamily="18" charset="0"/>
                <a:cs typeface="Times New Roman" pitchFamily="18" charset="0"/>
              </a:rPr>
              <a:t> neural networks (CNN) are employed to train our model, which is subsequently utilized for the classification of music genres in audio signals.</a:t>
            </a: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dirty="0">
                <a:latin typeface="Times New Roman" panose="02020603050405020304" pitchFamily="18" charset="0"/>
                <a:cs typeface="Times New Roman" panose="02020603050405020304" pitchFamily="18" charset="0"/>
              </a:rPr>
              <a:t>29-12-2023</a:t>
            </a: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a:cs typeface="Times New Roman"/>
              </a:rPr>
              <a:t>Review No.01         Batch No.CB5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dirty="0" smtClean="0">
                <a:latin typeface="Times New Roman" panose="02020603050405020304" pitchFamily="18" charset="0"/>
                <a:cs typeface="Times New Roman" panose="02020603050405020304" pitchFamily="18" charset="0"/>
              </a:rPr>
              <a:t>3</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69108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73182" cy="1128009"/>
          </a:xfrm>
        </p:spPr>
        <p:txBody>
          <a:bodyPr>
            <a:normAutofit/>
          </a:bodyPr>
          <a:lstStyle/>
          <a:p>
            <a:pPr algn="ctr"/>
            <a:r>
              <a:rPr lang="en-US" sz="4000" b="1" dirty="0">
                <a:latin typeface="Times New Roman" panose="02020603050405020304" pitchFamily="18" charset="0"/>
                <a:cs typeface="Times New Roman" panose="02020603050405020304" pitchFamily="18" charset="0"/>
              </a:rPr>
              <a:t>INTRODUCTION</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p:txBody>
          <a:bodyPr>
            <a:normAutofit/>
          </a:bodyPr>
          <a:lstStyle/>
          <a:p>
            <a:pPr algn="just"/>
            <a:r>
              <a:rPr lang="en-US" sz="2000" dirty="0">
                <a:latin typeface="Times New Roman" panose="02020603050405020304" pitchFamily="18" charset="0"/>
                <a:cs typeface="Times New Roman" panose="02020603050405020304" pitchFamily="18" charset="0"/>
              </a:rPr>
              <a:t>Imagine a world where your music collection understands you, curating playlists that perfectly suit your mood. Today, let's explore the realm of Music Genre Classification using Convolutional Neural Networks (CNNs) and the resilient </a:t>
            </a:r>
            <a:r>
              <a:rPr lang="en-US" sz="2000" dirty="0" err="1">
                <a:latin typeface="Times New Roman" panose="02020603050405020304" pitchFamily="18" charset="0"/>
                <a:cs typeface="Times New Roman" panose="02020603050405020304" pitchFamily="18" charset="0"/>
              </a:rPr>
              <a:t>Keras</a:t>
            </a:r>
            <a:r>
              <a:rPr lang="en-US" sz="2000" dirty="0">
                <a:latin typeface="Times New Roman" panose="02020603050405020304" pitchFamily="18" charset="0"/>
                <a:cs typeface="Times New Roman" panose="02020603050405020304" pitchFamily="18" charset="0"/>
              </a:rPr>
              <a:t> framework. It's not just about technology; it's about transforming soundwaves into musical revelations, ensuring your listening journey is a seamless and delightful experience for a harmonious musical future.</a:t>
            </a:r>
          </a:p>
          <a:p>
            <a:pPr algn="just"/>
            <a:r>
              <a:rPr lang="en-US" sz="2000" dirty="0">
                <a:latin typeface="Times New Roman" panose="02020603050405020304" pitchFamily="18" charset="0"/>
                <a:cs typeface="Times New Roman" panose="02020603050405020304" pitchFamily="18" charset="0"/>
              </a:rPr>
              <a:t>Imagine a musical journey where technology effortlessly understands and categorizes the diverse genres that resonate with you. In a world overflowing with musical choices, our aim is simple: let's empower technology to recognize and appreciate the unique vibes and tones in audio, making your music exploration more intuitive and creating a truly delightful listening experience.</a:t>
            </a:r>
          </a:p>
          <a:p>
            <a:pPr algn="just"/>
            <a:r>
              <a:rPr lang="en-US" sz="2000" dirty="0">
                <a:latin typeface="Times New Roman" panose="02020603050405020304" pitchFamily="18" charset="0"/>
                <a:cs typeface="Times New Roman" panose="02020603050405020304" pitchFamily="18" charset="0"/>
              </a:rPr>
              <a:t>Why does it matter? It's about infusing magic into our music experience. Music Genre Classification becomes the gateway to turning the symphony of sounds into a soundtrack that resonates with you. From curating playlists that fit your vibe to making every note more enchanting, it's a transformative tool for a more soulful musical experience.</a:t>
            </a:r>
          </a:p>
          <a:p>
            <a:endParaRPr lang="en-US" sz="2400" dirty="0"/>
          </a:p>
          <a:p>
            <a:endParaRPr lang="en-US" sz="2400" dirty="0">
              <a:latin typeface="Times New Roman" pitchFamily="18" charset="0"/>
              <a:cs typeface="Times New Roman" pitchFamily="18" charset="0"/>
            </a:endParaRPr>
          </a:p>
          <a:p>
            <a:endParaRPr lang="en-US" dirty="0"/>
          </a:p>
          <a:p>
            <a:pPr marL="0" indent="0">
              <a:buNone/>
            </a:pPr>
            <a:endParaRPr lang="en-US" dirty="0">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dirty="0">
                <a:latin typeface="Times New Roman" panose="02020603050405020304" pitchFamily="18" charset="0"/>
                <a:cs typeface="Times New Roman" panose="02020603050405020304" pitchFamily="18" charset="0"/>
              </a:rPr>
              <a:t>29-12-2023</a:t>
            </a: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a:cs typeface="Times New Roman"/>
              </a:rPr>
              <a:t>Review No.01         Batch No.CB5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4</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757542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61809" y="501050"/>
            <a:ext cx="10173182" cy="562154"/>
          </a:xfrm>
        </p:spPr>
        <p:txBody>
          <a:bodyPr>
            <a:noAutofit/>
          </a:bodyPr>
          <a:lstStyle/>
          <a:p>
            <a:pPr algn="ctr"/>
            <a:r>
              <a:rPr lang="en-US" sz="4000" b="1" dirty="0">
                <a:latin typeface="Times New Roman" panose="02020603050405020304" pitchFamily="18" charset="0"/>
                <a:cs typeface="Times New Roman" panose="02020603050405020304" pitchFamily="18" charset="0"/>
              </a:rPr>
              <a:t>LITERATURE SURVEY</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p:txBody>
          <a:bodyPr>
            <a:normAutofit/>
          </a:bodyPr>
          <a:lstStyle/>
          <a:p>
            <a:pPr marL="0" indent="0">
              <a:buNone/>
            </a:pPr>
            <a:endParaRPr lang="en-IN">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dirty="0">
                <a:latin typeface="Times New Roman" panose="02020603050405020304" pitchFamily="18" charset="0"/>
                <a:cs typeface="Times New Roman" panose="02020603050405020304" pitchFamily="18" charset="0"/>
              </a:rPr>
              <a:t>29-12-2023</a:t>
            </a: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a:cs typeface="Times New Roman"/>
              </a:rPr>
              <a:t>Review No.01         Batch No.CB5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5</a:t>
            </a:fld>
            <a:endParaRPr lang="en-US">
              <a:latin typeface="Times New Roman" panose="02020603050405020304" pitchFamily="18" charset="0"/>
              <a:cs typeface="Times New Roman" panose="02020603050405020304" pitchFamily="18" charset="0"/>
            </a:endParaRPr>
          </a:p>
        </p:txBody>
      </p:sp>
      <p:sp>
        <p:nvSpPr>
          <p:cNvPr id="10" name="Content Placeholder 8">
            <a:extLst>
              <a:ext uri="{FF2B5EF4-FFF2-40B4-BE49-F238E27FC236}">
                <a16:creationId xmlns:a16="http://schemas.microsoft.com/office/drawing/2014/main" id="{3E8CACDC-CE1B-448A-5D5F-BF4D715F95AE}"/>
              </a:ext>
            </a:extLst>
          </p:cNvPr>
          <p:cNvSpPr txBox="1">
            <a:spLocks/>
          </p:cNvSpPr>
          <p:nvPr/>
        </p:nvSpPr>
        <p:spPr>
          <a:xfrm>
            <a:off x="990600" y="19780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latin typeface="Times New Roman" panose="02020603050405020304" pitchFamily="18" charset="0"/>
              <a:cs typeface="Times New Roman" panose="02020603050405020304" pitchFamily="18" charset="0"/>
            </a:endParaRPr>
          </a:p>
        </p:txBody>
      </p:sp>
      <p:graphicFrame>
        <p:nvGraphicFramePr>
          <p:cNvPr id="3" name="Table 3">
            <a:extLst>
              <a:ext uri="{FF2B5EF4-FFF2-40B4-BE49-F238E27FC236}">
                <a16:creationId xmlns:a16="http://schemas.microsoft.com/office/drawing/2014/main" id="{D5492C34-DF62-E3B9-3F6C-997B49ACCC8A}"/>
              </a:ext>
            </a:extLst>
          </p:cNvPr>
          <p:cNvGraphicFramePr>
            <a:graphicFrameLocks noGrp="1"/>
          </p:cNvGraphicFramePr>
          <p:nvPr>
            <p:extLst>
              <p:ext uri="{D42A27DB-BD31-4B8C-83A1-F6EECF244321}">
                <p14:modId xmlns:p14="http://schemas.microsoft.com/office/powerpoint/2010/main" val="2863798110"/>
              </p:ext>
            </p:extLst>
          </p:nvPr>
        </p:nvGraphicFramePr>
        <p:xfrm>
          <a:off x="1227909" y="1040980"/>
          <a:ext cx="10398033" cy="5695406"/>
        </p:xfrm>
        <a:graphic>
          <a:graphicData uri="http://schemas.openxmlformats.org/drawingml/2006/table">
            <a:tbl>
              <a:tblPr firstRow="1" bandRow="1">
                <a:tableStyleId>{17292A2E-F333-43FB-9621-5CBBE7FDCDCB}</a:tableStyleId>
              </a:tblPr>
              <a:tblGrid>
                <a:gridCol w="584344">
                  <a:extLst>
                    <a:ext uri="{9D8B030D-6E8A-4147-A177-3AD203B41FA5}">
                      <a16:colId xmlns:a16="http://schemas.microsoft.com/office/drawing/2014/main" val="166576671"/>
                    </a:ext>
                  </a:extLst>
                </a:gridCol>
                <a:gridCol w="1867714">
                  <a:extLst>
                    <a:ext uri="{9D8B030D-6E8A-4147-A177-3AD203B41FA5}">
                      <a16:colId xmlns:a16="http://schemas.microsoft.com/office/drawing/2014/main" val="946789180"/>
                    </a:ext>
                  </a:extLst>
                </a:gridCol>
                <a:gridCol w="1556427">
                  <a:extLst>
                    <a:ext uri="{9D8B030D-6E8A-4147-A177-3AD203B41FA5}">
                      <a16:colId xmlns:a16="http://schemas.microsoft.com/office/drawing/2014/main" val="3483638722"/>
                    </a:ext>
                  </a:extLst>
                </a:gridCol>
                <a:gridCol w="1605579">
                  <a:extLst>
                    <a:ext uri="{9D8B030D-6E8A-4147-A177-3AD203B41FA5}">
                      <a16:colId xmlns:a16="http://schemas.microsoft.com/office/drawing/2014/main" val="1190061112"/>
                    </a:ext>
                  </a:extLst>
                </a:gridCol>
                <a:gridCol w="1813105">
                  <a:extLst>
                    <a:ext uri="{9D8B030D-6E8A-4147-A177-3AD203B41FA5}">
                      <a16:colId xmlns:a16="http://schemas.microsoft.com/office/drawing/2014/main" val="3469305604"/>
                    </a:ext>
                  </a:extLst>
                </a:gridCol>
                <a:gridCol w="1485432">
                  <a:extLst>
                    <a:ext uri="{9D8B030D-6E8A-4147-A177-3AD203B41FA5}">
                      <a16:colId xmlns:a16="http://schemas.microsoft.com/office/drawing/2014/main" val="3853106642"/>
                    </a:ext>
                  </a:extLst>
                </a:gridCol>
                <a:gridCol w="1485432">
                  <a:extLst>
                    <a:ext uri="{9D8B030D-6E8A-4147-A177-3AD203B41FA5}">
                      <a16:colId xmlns:a16="http://schemas.microsoft.com/office/drawing/2014/main" val="1601472594"/>
                    </a:ext>
                  </a:extLst>
                </a:gridCol>
              </a:tblGrid>
              <a:tr h="507121">
                <a:tc>
                  <a:txBody>
                    <a:bodyPr/>
                    <a:lstStyle/>
                    <a:p>
                      <a:pPr algn="ctr"/>
                      <a:r>
                        <a:rPr lang="en-US" sz="1600" dirty="0">
                          <a:solidFill>
                            <a:schemeClr val="tx1"/>
                          </a:solidFill>
                          <a:latin typeface="Times New Roman" pitchFamily="18" charset="0"/>
                          <a:cs typeface="Times New Roman" pitchFamily="18" charset="0"/>
                        </a:rPr>
                        <a:t>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solidFill>
                            <a:schemeClr val="tx1"/>
                          </a:solidFill>
                          <a:latin typeface="Times New Roman" pitchFamily="18" charset="0"/>
                          <a:cs typeface="Times New Roman" pitchFamily="18" charset="0"/>
                        </a:rPr>
                        <a:t>Title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solidFill>
                            <a:schemeClr val="tx1"/>
                          </a:solidFill>
                          <a:latin typeface="Times New Roman" pitchFamily="18" charset="0"/>
                          <a:cs typeface="Times New Roman" pitchFamily="18" charset="0"/>
                        </a:rPr>
                        <a:t>Author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a:solidFill>
                            <a:schemeClr val="tx1"/>
                          </a:solidFill>
                          <a:latin typeface="Times New Roman" pitchFamily="18" charset="0"/>
                          <a:cs typeface="Times New Roman" pitchFamily="18" charset="0"/>
                        </a:rPr>
                        <a:t>Journal Name &amp; Year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solidFill>
                            <a:schemeClr val="tx1"/>
                          </a:solidFill>
                          <a:latin typeface="Times New Roman" pitchFamily="18" charset="0"/>
                          <a:cs typeface="Times New Roman" pitchFamily="18" charset="0"/>
                        </a:rPr>
                        <a:t>Methodology Adapted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a:solidFill>
                            <a:schemeClr val="tx1"/>
                          </a:solidFill>
                          <a:latin typeface="Times New Roman" pitchFamily="18" charset="0"/>
                          <a:cs typeface="Times New Roman" pitchFamily="18" charset="0"/>
                        </a:rPr>
                        <a:t>Key Findings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a:solidFill>
                            <a:schemeClr val="tx1"/>
                          </a:solidFill>
                          <a:latin typeface="Times New Roman" pitchFamily="18" charset="0"/>
                          <a:cs typeface="Times New Roman" pitchFamily="18" charset="0"/>
                        </a:rPr>
                        <a:t>Gaps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37051210"/>
                  </a:ext>
                </a:extLst>
              </a:tr>
              <a:tr h="1014243">
                <a:tc>
                  <a:txBody>
                    <a:bodyPr/>
                    <a:lstStyle/>
                    <a:p>
                      <a:r>
                        <a:rPr lang="en-US" sz="1400">
                          <a:latin typeface="Times New Roman" pitchFamily="18" charset="0"/>
                          <a:cs typeface="Times New Roman" pitchFamily="18"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kern="1200" dirty="0">
                          <a:solidFill>
                            <a:schemeClr val="tx1"/>
                          </a:solidFill>
                          <a:latin typeface="Times New Roman" panose="02020603050405020304" pitchFamily="18" charset="0"/>
                          <a:ea typeface="+mn-ea"/>
                          <a:cs typeface="Times New Roman" panose="02020603050405020304" pitchFamily="18" charset="0"/>
                        </a:rPr>
                        <a:t>Music Genre Classification: A Review of Deep-Learning and Traditional Machine-Learning Approaches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400" kern="1200" dirty="0" err="1">
                          <a:solidFill>
                            <a:schemeClr val="tx1"/>
                          </a:solidFill>
                          <a:latin typeface="Times New Roman" panose="02020603050405020304" pitchFamily="18" charset="0"/>
                          <a:ea typeface="+mn-ea"/>
                          <a:cs typeface="Times New Roman" panose="02020603050405020304" pitchFamily="18" charset="0"/>
                        </a:rPr>
                        <a:t>Ndiatenda</a:t>
                      </a:r>
                      <a:r>
                        <a:rPr lang="en-IN" sz="1400" kern="1200" dirty="0">
                          <a:solidFill>
                            <a:schemeClr val="tx1"/>
                          </a:solidFill>
                          <a:latin typeface="Times New Roman" panose="02020603050405020304" pitchFamily="18" charset="0"/>
                          <a:ea typeface="+mn-ea"/>
                          <a:cs typeface="Times New Roman" panose="02020603050405020304" pitchFamily="18" charset="0"/>
                        </a:rPr>
                        <a:t> Ndou,</a:t>
                      </a:r>
                    </a:p>
                    <a:p>
                      <a:pPr marL="0" marR="0" indent="0" algn="l" defTabSz="914400" rtl="0" eaLnBrk="1" fontAlgn="auto" latinLnBrk="0" hangingPunct="1">
                        <a:lnSpc>
                          <a:spcPct val="100000"/>
                        </a:lnSpc>
                        <a:spcBef>
                          <a:spcPts val="0"/>
                        </a:spcBef>
                        <a:spcAft>
                          <a:spcPts val="0"/>
                        </a:spcAft>
                        <a:buClrTx/>
                        <a:buSzTx/>
                        <a:buFontTx/>
                        <a:buNone/>
                        <a:tabLst/>
                        <a:defRPr/>
                      </a:pPr>
                      <a:r>
                        <a:rPr lang="en-IN" sz="1400" kern="1200" dirty="0">
                          <a:solidFill>
                            <a:schemeClr val="tx1"/>
                          </a:solidFill>
                          <a:latin typeface="Times New Roman" panose="02020603050405020304" pitchFamily="18" charset="0"/>
                          <a:ea typeface="+mn-ea"/>
                          <a:cs typeface="Times New Roman" panose="02020603050405020304" pitchFamily="18" charset="0"/>
                        </a:rPr>
                        <a:t>Ritesh </a:t>
                      </a:r>
                      <a:r>
                        <a:rPr lang="en-IN" sz="1400" kern="1200" dirty="0" err="1">
                          <a:solidFill>
                            <a:schemeClr val="tx1"/>
                          </a:solidFill>
                          <a:latin typeface="Times New Roman" panose="02020603050405020304" pitchFamily="18" charset="0"/>
                          <a:ea typeface="+mn-ea"/>
                          <a:cs typeface="Times New Roman" panose="02020603050405020304" pitchFamily="18" charset="0"/>
                        </a:rPr>
                        <a:t>Ajoodha</a:t>
                      </a:r>
                      <a:r>
                        <a:rPr lang="en-IN" sz="1400" kern="1200" dirty="0">
                          <a:solidFill>
                            <a:schemeClr val="tx1"/>
                          </a:solidFill>
                          <a:latin typeface="Times New Roman" panose="02020603050405020304" pitchFamily="18" charset="0"/>
                          <a:ea typeface="+mn-ea"/>
                          <a:cs typeface="Times New Roman" panose="02020603050405020304" pitchFamily="18" charset="0"/>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IN" sz="1400" kern="1200" dirty="0">
                          <a:solidFill>
                            <a:schemeClr val="tx1"/>
                          </a:solidFill>
                          <a:latin typeface="Times New Roman" panose="02020603050405020304" pitchFamily="18" charset="0"/>
                          <a:ea typeface="+mn-ea"/>
                          <a:cs typeface="Times New Roman" panose="02020603050405020304" pitchFamily="18" charset="0"/>
                        </a:rPr>
                        <a:t>Ashwini Jadhav </a:t>
                      </a:r>
                      <a:endParaRPr lang="en-US" sz="1400" kern="1200" dirty="0">
                        <a:solidFill>
                          <a:schemeClr val="tx1"/>
                        </a:solidFill>
                        <a:latin typeface="Times New Roman" panose="02020603050405020304" pitchFamily="18" charset="0"/>
                        <a:ea typeface="+mn-ea"/>
                        <a:cs typeface="Times New Roman" panose="02020603050405020304" pitchFamily="18" charset="0"/>
                      </a:endParaRPr>
                    </a:p>
                    <a:p>
                      <a:pPr algn="l"/>
                      <a:endParaRPr lang="en-US" sz="1400" b="0" dirty="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solidFill>
                            <a:schemeClr val="accent1"/>
                          </a:solidFill>
                          <a:latin typeface="Times New Roman" panose="02020603050405020304" pitchFamily="18" charset="0"/>
                          <a:cs typeface="Times New Roman" panose="02020603050405020304" pitchFamily="18" charset="0"/>
                        </a:rPr>
                        <a:t>https://ieeexplore.ieee.org/abstract/document/9422487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kern="1200" dirty="0">
                          <a:solidFill>
                            <a:schemeClr val="tx1"/>
                          </a:solidFill>
                          <a:latin typeface="Times New Roman" panose="02020603050405020304" pitchFamily="18" charset="0"/>
                          <a:ea typeface="+mn-ea"/>
                          <a:cs typeface="Times New Roman" panose="02020603050405020304" pitchFamily="18" charset="0"/>
                        </a:rPr>
                        <a:t>Compare traditional and deep models and  evaluate duration impact</a:t>
                      </a:r>
                      <a:r>
                        <a:rPr lang="en-IN" sz="1800" b="0" i="0" kern="1200" dirty="0">
                          <a:solidFill>
                            <a:schemeClr val="tx1"/>
                          </a:solidFill>
                          <a:effectLst/>
                          <a:latin typeface="+mn-lt"/>
                          <a:ea typeface="+mn-ea"/>
                          <a:cs typeface="+mn-cs"/>
                        </a:rPr>
                        <a:t>.</a:t>
                      </a:r>
                    </a:p>
                    <a:p>
                      <a:br>
                        <a:rPr lang="en-IN" sz="1800" b="0" i="0" kern="1200" dirty="0">
                          <a:solidFill>
                            <a:schemeClr val="tx1"/>
                          </a:solidFill>
                          <a:effectLst/>
                          <a:latin typeface="+mn-lt"/>
                          <a:ea typeface="+mn-ea"/>
                          <a:cs typeface="+mn-cs"/>
                        </a:rPr>
                      </a:b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kern="1200" dirty="0">
                          <a:solidFill>
                            <a:schemeClr val="tx1"/>
                          </a:solidFill>
                          <a:latin typeface="Times New Roman" panose="02020603050405020304" pitchFamily="18" charset="0"/>
                          <a:ea typeface="+mn-ea"/>
                          <a:cs typeface="Times New Roman" panose="02020603050405020304" pitchFamily="18" charset="0"/>
                        </a:rPr>
                        <a:t>k-Nearest </a:t>
                      </a:r>
                      <a:r>
                        <a:rPr lang="en-US" sz="1400" kern="1200" dirty="0" err="1">
                          <a:solidFill>
                            <a:schemeClr val="tx1"/>
                          </a:solidFill>
                          <a:latin typeface="Times New Roman" panose="02020603050405020304" pitchFamily="18" charset="0"/>
                          <a:ea typeface="+mn-ea"/>
                          <a:cs typeface="Times New Roman" panose="02020603050405020304" pitchFamily="18" charset="0"/>
                        </a:rPr>
                        <a:t>Neighbours</a:t>
                      </a:r>
                      <a:r>
                        <a:rPr lang="en-US" sz="1400" kern="1200" dirty="0">
                          <a:solidFill>
                            <a:schemeClr val="tx1"/>
                          </a:solidFill>
                          <a:latin typeface="Times New Roman" panose="02020603050405020304" pitchFamily="18" charset="0"/>
                          <a:ea typeface="+mn-ea"/>
                          <a:cs typeface="Times New Roman" panose="02020603050405020304" pitchFamily="18" charset="0"/>
                        </a:rPr>
                        <a:t> is the best among all traditional models</a:t>
                      </a:r>
                    </a:p>
                    <a:p>
                      <a:pPr marL="0" marR="0" indent="0" algn="l" defTabSz="914400" rtl="0" eaLnBrk="1" fontAlgn="auto" latinLnBrk="0" hangingPunct="1">
                        <a:lnSpc>
                          <a:spcPct val="100000"/>
                        </a:lnSpc>
                        <a:spcBef>
                          <a:spcPts val="0"/>
                        </a:spcBef>
                        <a:spcAft>
                          <a:spcPts val="0"/>
                        </a:spcAft>
                        <a:buClrTx/>
                        <a:buSzTx/>
                        <a:buFontTx/>
                        <a:buNone/>
                        <a:tabLst/>
                        <a:defRPr/>
                      </a:pPr>
                      <a:br>
                        <a:rPr lang="en-US" sz="1400" kern="1200" dirty="0">
                          <a:solidFill>
                            <a:schemeClr val="tx1"/>
                          </a:solidFill>
                          <a:latin typeface="Times New Roman" panose="02020603050405020304" pitchFamily="18" charset="0"/>
                          <a:ea typeface="+mn-ea"/>
                          <a:cs typeface="Times New Roman" panose="02020603050405020304" pitchFamily="18" charset="0"/>
                        </a:rPr>
                      </a:br>
                      <a:endParaRPr lang="en-US" sz="1400" kern="1200" dirty="0">
                        <a:solidFill>
                          <a:schemeClr val="tx1"/>
                        </a:solidFill>
                        <a:latin typeface="Times New Roman" panose="02020603050405020304" pitchFamily="18" charset="0"/>
                        <a:ea typeface="+mn-ea"/>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Times New Roman" panose="02020603050405020304" pitchFamily="18" charset="0"/>
                          <a:cs typeface="Times New Roman" panose="02020603050405020304" pitchFamily="18" charset="0"/>
                        </a:rPr>
                        <a:t>Limited use of deep learning models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2925414"/>
                  </a:ext>
                </a:extLst>
              </a:tr>
              <a:tr h="1014243">
                <a:tc>
                  <a:txBody>
                    <a:bodyPr/>
                    <a:lstStyle/>
                    <a:p>
                      <a:r>
                        <a:rPr lang="en-US" sz="1400">
                          <a:latin typeface="Times New Roman" pitchFamily="18" charset="0"/>
                          <a:cs typeface="Times New Roman" pitchFamily="18"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t>Applications of Deep Learning to Audio Generation</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400" dirty="0" err="1">
                          <a:latin typeface="Times New Roman" panose="02020603050405020304" pitchFamily="18" charset="0"/>
                          <a:cs typeface="Times New Roman" panose="02020603050405020304" pitchFamily="18" charset="0"/>
                        </a:rPr>
                        <a:t>Yuanjun</a:t>
                      </a:r>
                      <a:r>
                        <a:rPr lang="en-US" sz="1400" dirty="0">
                          <a:latin typeface="Times New Roman" panose="02020603050405020304" pitchFamily="18" charset="0"/>
                          <a:cs typeface="Times New Roman" panose="02020603050405020304" pitchFamily="18" charset="0"/>
                        </a:rPr>
                        <a:t> Zhao,</a:t>
                      </a:r>
                    </a:p>
                    <a:p>
                      <a:pPr algn="l"/>
                      <a:r>
                        <a:rPr lang="en-US" sz="1400" dirty="0" err="1">
                          <a:latin typeface="Times New Roman" panose="02020603050405020304" pitchFamily="18" charset="0"/>
                          <a:cs typeface="Times New Roman" panose="02020603050405020304" pitchFamily="18" charset="0"/>
                        </a:rPr>
                        <a:t>Xianjun</a:t>
                      </a:r>
                      <a:r>
                        <a:rPr lang="en-US" sz="1400" dirty="0">
                          <a:latin typeface="Times New Roman" panose="02020603050405020304" pitchFamily="18" charset="0"/>
                          <a:cs typeface="Times New Roman" panose="02020603050405020304" pitchFamily="18" charset="0"/>
                        </a:rPr>
                        <a:t> Xia,</a:t>
                      </a:r>
                    </a:p>
                    <a:p>
                      <a:pPr algn="l"/>
                      <a:r>
                        <a:rPr lang="en-US" sz="1400" dirty="0">
                          <a:latin typeface="Times New Roman" panose="02020603050405020304" pitchFamily="18" charset="0"/>
                          <a:cs typeface="Times New Roman" panose="02020603050405020304" pitchFamily="18" charset="0"/>
                        </a:rPr>
                        <a:t>Roberto </a:t>
                      </a:r>
                      <a:r>
                        <a:rPr lang="en-US" sz="1400" dirty="0" err="1">
                          <a:latin typeface="Times New Roman" panose="02020603050405020304" pitchFamily="18" charset="0"/>
                          <a:cs typeface="Times New Roman" panose="02020603050405020304" pitchFamily="18" charset="0"/>
                        </a:rPr>
                        <a:t>Togneri</a:t>
                      </a:r>
                      <a:endParaRPr lang="en-US" sz="1400" b="0" dirty="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solidFill>
                            <a:schemeClr val="accent1"/>
                          </a:solidFill>
                          <a:latin typeface="Times New Roman" panose="02020603050405020304" pitchFamily="18" charset="0"/>
                          <a:cs typeface="Times New Roman" panose="02020603050405020304" pitchFamily="18" charset="0"/>
                        </a:rPr>
                        <a:t>https://ieeexplore.ieee.org/abstract/document/8873418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Multi-Layer </a:t>
                      </a:r>
                      <a:r>
                        <a:rPr lang="en-IN" sz="1400" dirty="0" err="1"/>
                        <a:t>Perceptron,SVM</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Times New Roman" panose="02020603050405020304" pitchFamily="18" charset="0"/>
                          <a:cs typeface="Times New Roman" panose="02020603050405020304" pitchFamily="18" charset="0"/>
                        </a:rPr>
                        <a:t>Identified the effectiveness of CNNs.</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Times New Roman" pitchFamily="18" charset="0"/>
                          <a:cs typeface="Times New Roman" pitchFamily="18" charset="0"/>
                        </a:rPr>
                        <a:t>Lack of an evaluation metric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88357853"/>
                  </a:ext>
                </a:extLst>
              </a:tr>
              <a:tr h="1014243">
                <a:tc>
                  <a:txBody>
                    <a:bodyPr/>
                    <a:lstStyle/>
                    <a:p>
                      <a:r>
                        <a:rPr lang="en-US" sz="1400"/>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Times New Roman" panose="02020603050405020304" pitchFamily="18" charset="0"/>
                          <a:cs typeface="Times New Roman" panose="02020603050405020304" pitchFamily="18" charset="0"/>
                        </a:rPr>
                        <a:t>Some Reflections on the Potential and Limitations of Deep Learning for Automated Music Generation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it-IT" sz="1400" dirty="0">
                          <a:latin typeface="Times New Roman" panose="02020603050405020304" pitchFamily="18" charset="0"/>
                          <a:cs typeface="Times New Roman" panose="02020603050405020304" pitchFamily="18" charset="0"/>
                        </a:rPr>
                        <a:t>Luca Casini,</a:t>
                      </a:r>
                    </a:p>
                    <a:p>
                      <a:r>
                        <a:rPr lang="it-IT" sz="1400" dirty="0">
                          <a:latin typeface="Times New Roman" panose="02020603050405020304" pitchFamily="18" charset="0"/>
                          <a:cs typeface="Times New Roman" panose="02020603050405020304" pitchFamily="18" charset="0"/>
                        </a:rPr>
                        <a:t>Gustavo Marfia,</a:t>
                      </a:r>
                    </a:p>
                    <a:p>
                      <a:r>
                        <a:rPr lang="it-IT" sz="1400" dirty="0">
                          <a:latin typeface="Times New Roman" panose="02020603050405020304" pitchFamily="18" charset="0"/>
                          <a:cs typeface="Times New Roman" panose="02020603050405020304" pitchFamily="18" charset="0"/>
                        </a:rPr>
                        <a:t>Marco Roccetti</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solidFill>
                            <a:schemeClr val="accent1"/>
                          </a:solidFill>
                          <a:latin typeface="Times New Roman" panose="02020603050405020304" pitchFamily="18" charset="0"/>
                          <a:cs typeface="Times New Roman" panose="02020603050405020304" pitchFamily="18" charset="0"/>
                        </a:rPr>
                        <a:t>https://ieeexplore.ieee.org/abstract/document/8581038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400" b="0" i="0" kern="1200" dirty="0">
                          <a:solidFill>
                            <a:schemeClr val="tx1"/>
                          </a:solidFill>
                          <a:effectLst/>
                          <a:latin typeface="Times New Roman" pitchFamily="18" charset="0"/>
                          <a:ea typeface="+mn-ea"/>
                          <a:cs typeface="Times New Roman" pitchFamily="18" charset="0"/>
                        </a:rPr>
                        <a:t>RNN, Generative Adversarial Networks </a:t>
                      </a:r>
                      <a:endParaRPr lang="en-US" sz="1400" b="0" dirty="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Times New Roman" panose="02020603050405020304" pitchFamily="18" charset="0"/>
                          <a:cs typeface="Times New Roman" panose="02020603050405020304" pitchFamily="18" charset="0"/>
                        </a:rPr>
                        <a:t>Deploying </a:t>
                      </a:r>
                      <a:r>
                        <a:rPr lang="en-US" sz="1400" dirty="0" err="1">
                          <a:latin typeface="Times New Roman" panose="02020603050405020304" pitchFamily="18" charset="0"/>
                          <a:cs typeface="Times New Roman" panose="02020603050405020304" pitchFamily="18" charset="0"/>
                        </a:rPr>
                        <a:t>VAEs,LSTM</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Times New Roman" panose="02020603050405020304" pitchFamily="18" charset="0"/>
                          <a:cs typeface="Times New Roman" panose="02020603050405020304" pitchFamily="18" charset="0"/>
                        </a:rPr>
                        <a:t>Limited exploration of the scalability of the proposed model implementation challenges.</a:t>
                      </a:r>
                      <a:endParaRPr lang="en-IN"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436231"/>
                  </a:ext>
                </a:extLst>
              </a:tr>
              <a:tr h="1236923">
                <a:tc>
                  <a:txBody>
                    <a:bodyPr/>
                    <a:lstStyle/>
                    <a:p>
                      <a:r>
                        <a:rPr lang="en-US" sz="1400" dirty="0"/>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latin typeface="Times New Roman" panose="02020603050405020304" pitchFamily="18" charset="0"/>
                          <a:cs typeface="Times New Roman" panose="02020603050405020304" pitchFamily="18" charset="0"/>
                        </a:rPr>
                        <a:t>Generating Music Algorithm with Deep Convolutional Generative Adversarial Networks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baseline="0" dirty="0" err="1">
                          <a:latin typeface="Times New Roman" panose="02020603050405020304" pitchFamily="18" charset="0"/>
                          <a:cs typeface="Times New Roman" panose="02020603050405020304" pitchFamily="18" charset="0"/>
                        </a:rPr>
                        <a:t>Hongyu</a:t>
                      </a:r>
                      <a:r>
                        <a:rPr lang="en-US" sz="1400" baseline="0" dirty="0">
                          <a:latin typeface="Times New Roman" panose="02020603050405020304" pitchFamily="18" charset="0"/>
                          <a:cs typeface="Times New Roman" panose="02020603050405020304" pitchFamily="18" charset="0"/>
                        </a:rPr>
                        <a:t> Chen,</a:t>
                      </a:r>
                    </a:p>
                    <a:p>
                      <a:r>
                        <a:rPr lang="en-US" sz="1400" baseline="0" dirty="0" err="1">
                          <a:latin typeface="Times New Roman" panose="02020603050405020304" pitchFamily="18" charset="0"/>
                          <a:cs typeface="Times New Roman" panose="02020603050405020304" pitchFamily="18" charset="0"/>
                        </a:rPr>
                        <a:t>Qinyin</a:t>
                      </a:r>
                      <a:r>
                        <a:rPr lang="en-US" sz="1400" baseline="0" dirty="0">
                          <a:latin typeface="Times New Roman" panose="02020603050405020304" pitchFamily="18" charset="0"/>
                          <a:cs typeface="Times New Roman" panose="02020603050405020304" pitchFamily="18" charset="0"/>
                        </a:rPr>
                        <a:t> Xiao,</a:t>
                      </a:r>
                    </a:p>
                    <a:p>
                      <a:r>
                        <a:rPr lang="en-US" sz="1400" baseline="0" dirty="0" err="1">
                          <a:latin typeface="Times New Roman" panose="02020603050405020304" pitchFamily="18" charset="0"/>
                          <a:cs typeface="Times New Roman" panose="02020603050405020304" pitchFamily="18" charset="0"/>
                        </a:rPr>
                        <a:t>Xueyuan</a:t>
                      </a:r>
                      <a:r>
                        <a:rPr lang="en-US" sz="1400" baseline="0" dirty="0">
                          <a:latin typeface="Times New Roman" panose="02020603050405020304" pitchFamily="18" charset="0"/>
                          <a:cs typeface="Times New Roman" panose="02020603050405020304" pitchFamily="18" charset="0"/>
                        </a:rPr>
                        <a:t> Yin</a:t>
                      </a:r>
                      <a:endParaRPr lang="en-US" sz="1400" b="0" dirty="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solidFill>
                            <a:schemeClr val="accent1"/>
                          </a:solidFill>
                          <a:latin typeface="Times New Roman" panose="02020603050405020304" pitchFamily="18" charset="0"/>
                          <a:cs typeface="Times New Roman" panose="02020603050405020304" pitchFamily="18" charset="0"/>
                        </a:rPr>
                        <a:t>ieeexplore.ieee.org/abstract/document/8839521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Involves a GAN</a:t>
                      </a:r>
                      <a:r>
                        <a:rPr lang="en-US" sz="1400" baseline="0" dirty="0"/>
                        <a:t> to Accurately detect </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Identified High Accuracy, </a:t>
                      </a:r>
                      <a:r>
                        <a:rPr lang="en-US" sz="1400" dirty="0" err="1"/>
                        <a:t>fullchannel</a:t>
                      </a:r>
                      <a:r>
                        <a:rPr lang="en-US" sz="1400" dirty="0"/>
                        <a:t> </a:t>
                      </a:r>
                      <a:r>
                        <a:rPr lang="en-US" sz="1400" dirty="0" err="1"/>
                        <a:t>lateral,piano</a:t>
                      </a:r>
                      <a:r>
                        <a:rPr lang="en-US" sz="1400" dirty="0"/>
                        <a:t>-roll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Times New Roman" panose="02020603050405020304" pitchFamily="18" charset="0"/>
                          <a:cs typeface="Times New Roman" panose="02020603050405020304" pitchFamily="18" charset="0"/>
                        </a:rPr>
                        <a:t>The model is theoretically mature</a:t>
                      </a:r>
                    </a:p>
                    <a:p>
                      <a:r>
                        <a:rPr lang="en-US" sz="1400" dirty="0">
                          <a:latin typeface="Times New Roman" panose="02020603050405020304" pitchFamily="18" charset="0"/>
                          <a:cs typeface="Times New Roman" panose="02020603050405020304" pitchFamily="18" charset="0"/>
                        </a:rPr>
                        <a:t>and has ideal properties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55402542"/>
                  </a:ext>
                </a:extLst>
              </a:tr>
            </a:tbl>
          </a:graphicData>
        </a:graphic>
      </p:graphicFrame>
    </p:spTree>
    <p:extLst>
      <p:ext uri="{BB962C8B-B14F-4D97-AF65-F5344CB8AC3E}">
        <p14:creationId xmlns:p14="http://schemas.microsoft.com/office/powerpoint/2010/main" val="6717236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61809" y="827621"/>
            <a:ext cx="10173182" cy="562154"/>
          </a:xfrm>
        </p:spPr>
        <p:txBody>
          <a:bodyPr>
            <a:noAutofit/>
          </a:bodyPr>
          <a:lstStyle/>
          <a:p>
            <a:pPr algn="ctr"/>
            <a:r>
              <a:rPr lang="en-US" sz="4000" b="1" dirty="0">
                <a:latin typeface="Times New Roman" panose="02020603050405020304" pitchFamily="18" charset="0"/>
                <a:cs typeface="Times New Roman" panose="02020603050405020304" pitchFamily="18" charset="0"/>
              </a:rPr>
              <a:t>LITERATURE SURVEY</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p:txBody>
          <a:bodyPr>
            <a:normAutofit/>
          </a:bodyPr>
          <a:lstStyle/>
          <a:p>
            <a:pPr marL="0" indent="0">
              <a:buNone/>
            </a:pPr>
            <a:endParaRPr lang="en-IN">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dirty="0">
                <a:latin typeface="Times New Roman" panose="02020603050405020304" pitchFamily="18" charset="0"/>
                <a:cs typeface="Times New Roman" panose="02020603050405020304" pitchFamily="18" charset="0"/>
              </a:rPr>
              <a:t>29-12-2023</a:t>
            </a: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a:cs typeface="Times New Roman"/>
              </a:rPr>
              <a:t>Review No.01         Batch No.CB5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6</a:t>
            </a:fld>
            <a:endParaRPr lang="en-US">
              <a:latin typeface="Times New Roman" panose="02020603050405020304" pitchFamily="18" charset="0"/>
              <a:cs typeface="Times New Roman" panose="02020603050405020304" pitchFamily="18" charset="0"/>
            </a:endParaRPr>
          </a:p>
        </p:txBody>
      </p:sp>
      <p:sp>
        <p:nvSpPr>
          <p:cNvPr id="10" name="Content Placeholder 8">
            <a:extLst>
              <a:ext uri="{FF2B5EF4-FFF2-40B4-BE49-F238E27FC236}">
                <a16:creationId xmlns:a16="http://schemas.microsoft.com/office/drawing/2014/main" id="{3E8CACDC-CE1B-448A-5D5F-BF4D715F95AE}"/>
              </a:ext>
            </a:extLst>
          </p:cNvPr>
          <p:cNvSpPr txBox="1">
            <a:spLocks/>
          </p:cNvSpPr>
          <p:nvPr/>
        </p:nvSpPr>
        <p:spPr>
          <a:xfrm>
            <a:off x="990600" y="19780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latin typeface="Times New Roman" panose="02020603050405020304" pitchFamily="18" charset="0"/>
              <a:cs typeface="Times New Roman" panose="02020603050405020304" pitchFamily="18" charset="0"/>
            </a:endParaRPr>
          </a:p>
        </p:txBody>
      </p:sp>
      <p:graphicFrame>
        <p:nvGraphicFramePr>
          <p:cNvPr id="3" name="Table 3">
            <a:extLst>
              <a:ext uri="{FF2B5EF4-FFF2-40B4-BE49-F238E27FC236}">
                <a16:creationId xmlns:a16="http://schemas.microsoft.com/office/drawing/2014/main" id="{D5492C34-DF62-E3B9-3F6C-997B49ACCC8A}"/>
              </a:ext>
            </a:extLst>
          </p:cNvPr>
          <p:cNvGraphicFramePr>
            <a:graphicFrameLocks noGrp="1"/>
          </p:cNvGraphicFramePr>
          <p:nvPr>
            <p:extLst>
              <p:ext uri="{D42A27DB-BD31-4B8C-83A1-F6EECF244321}">
                <p14:modId xmlns:p14="http://schemas.microsoft.com/office/powerpoint/2010/main" val="2682373274"/>
              </p:ext>
            </p:extLst>
          </p:nvPr>
        </p:nvGraphicFramePr>
        <p:xfrm>
          <a:off x="1293223" y="1978025"/>
          <a:ext cx="10398033" cy="2164080"/>
        </p:xfrm>
        <a:graphic>
          <a:graphicData uri="http://schemas.openxmlformats.org/drawingml/2006/table">
            <a:tbl>
              <a:tblPr firstRow="1" bandRow="1">
                <a:tableStyleId>{17292A2E-F333-43FB-9621-5CBBE7FDCDCB}</a:tableStyleId>
              </a:tblPr>
              <a:tblGrid>
                <a:gridCol w="584344">
                  <a:extLst>
                    <a:ext uri="{9D8B030D-6E8A-4147-A177-3AD203B41FA5}">
                      <a16:colId xmlns:a16="http://schemas.microsoft.com/office/drawing/2014/main" val="166576671"/>
                    </a:ext>
                  </a:extLst>
                </a:gridCol>
                <a:gridCol w="1867714">
                  <a:extLst>
                    <a:ext uri="{9D8B030D-6E8A-4147-A177-3AD203B41FA5}">
                      <a16:colId xmlns:a16="http://schemas.microsoft.com/office/drawing/2014/main" val="946789180"/>
                    </a:ext>
                  </a:extLst>
                </a:gridCol>
                <a:gridCol w="1556427">
                  <a:extLst>
                    <a:ext uri="{9D8B030D-6E8A-4147-A177-3AD203B41FA5}">
                      <a16:colId xmlns:a16="http://schemas.microsoft.com/office/drawing/2014/main" val="3483638722"/>
                    </a:ext>
                  </a:extLst>
                </a:gridCol>
                <a:gridCol w="1605579">
                  <a:extLst>
                    <a:ext uri="{9D8B030D-6E8A-4147-A177-3AD203B41FA5}">
                      <a16:colId xmlns:a16="http://schemas.microsoft.com/office/drawing/2014/main" val="1190061112"/>
                    </a:ext>
                  </a:extLst>
                </a:gridCol>
                <a:gridCol w="1813105">
                  <a:extLst>
                    <a:ext uri="{9D8B030D-6E8A-4147-A177-3AD203B41FA5}">
                      <a16:colId xmlns:a16="http://schemas.microsoft.com/office/drawing/2014/main" val="3469305604"/>
                    </a:ext>
                  </a:extLst>
                </a:gridCol>
                <a:gridCol w="1485432">
                  <a:extLst>
                    <a:ext uri="{9D8B030D-6E8A-4147-A177-3AD203B41FA5}">
                      <a16:colId xmlns:a16="http://schemas.microsoft.com/office/drawing/2014/main" val="3853106642"/>
                    </a:ext>
                  </a:extLst>
                </a:gridCol>
                <a:gridCol w="1485432">
                  <a:extLst>
                    <a:ext uri="{9D8B030D-6E8A-4147-A177-3AD203B41FA5}">
                      <a16:colId xmlns:a16="http://schemas.microsoft.com/office/drawing/2014/main" val="1601472594"/>
                    </a:ext>
                  </a:extLst>
                </a:gridCol>
              </a:tblGrid>
              <a:tr h="507121">
                <a:tc>
                  <a:txBody>
                    <a:bodyPr/>
                    <a:lstStyle/>
                    <a:p>
                      <a:pPr algn="ctr"/>
                      <a:r>
                        <a:rPr lang="en-US" sz="1600" dirty="0">
                          <a:solidFill>
                            <a:schemeClr val="tx1"/>
                          </a:solidFill>
                          <a:latin typeface="Times New Roman" pitchFamily="18" charset="0"/>
                          <a:cs typeface="Times New Roman" pitchFamily="18" charset="0"/>
                        </a:rPr>
                        <a:t>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solidFill>
                            <a:schemeClr val="tx1"/>
                          </a:solidFill>
                          <a:latin typeface="Times New Roman" pitchFamily="18" charset="0"/>
                          <a:cs typeface="Times New Roman" pitchFamily="18" charset="0"/>
                        </a:rPr>
                        <a:t>Title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solidFill>
                            <a:schemeClr val="tx1"/>
                          </a:solidFill>
                          <a:latin typeface="Times New Roman" pitchFamily="18" charset="0"/>
                          <a:cs typeface="Times New Roman" pitchFamily="18" charset="0"/>
                        </a:rPr>
                        <a:t>Author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a:solidFill>
                            <a:schemeClr val="tx1"/>
                          </a:solidFill>
                          <a:latin typeface="Times New Roman" pitchFamily="18" charset="0"/>
                          <a:cs typeface="Times New Roman" pitchFamily="18" charset="0"/>
                        </a:rPr>
                        <a:t>Journal Name &amp; Year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solidFill>
                            <a:schemeClr val="tx1"/>
                          </a:solidFill>
                          <a:latin typeface="Times New Roman" pitchFamily="18" charset="0"/>
                          <a:cs typeface="Times New Roman" pitchFamily="18" charset="0"/>
                        </a:rPr>
                        <a:t>Methodology Adapted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a:solidFill>
                            <a:schemeClr val="tx1"/>
                          </a:solidFill>
                          <a:latin typeface="Times New Roman" pitchFamily="18" charset="0"/>
                          <a:cs typeface="Times New Roman" pitchFamily="18" charset="0"/>
                        </a:rPr>
                        <a:t>Key Findings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solidFill>
                            <a:schemeClr val="tx1"/>
                          </a:solidFill>
                          <a:latin typeface="Times New Roman" pitchFamily="18" charset="0"/>
                          <a:cs typeface="Times New Roman" pitchFamily="18" charset="0"/>
                        </a:rPr>
                        <a:t>Gaps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37051210"/>
                  </a:ext>
                </a:extLst>
              </a:tr>
              <a:tr h="1014243">
                <a:tc>
                  <a:txBody>
                    <a:bodyPr/>
                    <a:lstStyle/>
                    <a:p>
                      <a:r>
                        <a:rPr lang="en-US" sz="1400" dirty="0">
                          <a:latin typeface="Times New Roman" pitchFamily="18" charset="0"/>
                          <a:cs typeface="Times New Roman" pitchFamily="18"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Times New Roman" panose="02020603050405020304" pitchFamily="18" charset="0"/>
                          <a:cs typeface="Times New Roman" panose="02020603050405020304" pitchFamily="18" charset="0"/>
                        </a:rPr>
                        <a:t>Deep neural network based instrument extraction from music</a:t>
                      </a:r>
                      <a:endParaRPr lang="en-US" sz="1400" baseline="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Times New Roman" panose="02020603050405020304" pitchFamily="18" charset="0"/>
                          <a:cs typeface="Times New Roman" panose="02020603050405020304" pitchFamily="18" charset="0"/>
                        </a:rPr>
                        <a:t>Stefan </a:t>
                      </a:r>
                      <a:r>
                        <a:rPr lang="en-US" sz="1400" dirty="0" err="1">
                          <a:latin typeface="Times New Roman" panose="02020603050405020304" pitchFamily="18" charset="0"/>
                          <a:cs typeface="Times New Roman" panose="02020603050405020304" pitchFamily="18" charset="0"/>
                        </a:rPr>
                        <a:t>Uhlich</a:t>
                      </a:r>
                      <a:r>
                        <a:rPr lang="en-US" sz="1400" dirty="0">
                          <a:latin typeface="Times New Roman" panose="02020603050405020304" pitchFamily="18" charset="0"/>
                          <a:cs typeface="Times New Roman" panose="02020603050405020304" pitchFamily="18" charset="0"/>
                        </a:rPr>
                        <a:t>,</a:t>
                      </a:r>
                    </a:p>
                    <a:p>
                      <a:r>
                        <a:rPr lang="en-US" sz="1400" dirty="0">
                          <a:latin typeface="Times New Roman" panose="02020603050405020304" pitchFamily="18" charset="0"/>
                          <a:cs typeface="Times New Roman" panose="02020603050405020304" pitchFamily="18" charset="0"/>
                        </a:rPr>
                        <a:t>Franck Giron,</a:t>
                      </a:r>
                    </a:p>
                    <a:p>
                      <a:r>
                        <a:rPr lang="en-US" sz="1400" dirty="0">
                          <a:latin typeface="Times New Roman" panose="02020603050405020304" pitchFamily="18" charset="0"/>
                          <a:cs typeface="Times New Roman" panose="02020603050405020304" pitchFamily="18" charset="0"/>
                        </a:rPr>
                        <a:t>Yuki </a:t>
                      </a:r>
                      <a:r>
                        <a:rPr lang="en-US" sz="1400" dirty="0" err="1">
                          <a:latin typeface="Times New Roman" panose="02020603050405020304" pitchFamily="18" charset="0"/>
                          <a:cs typeface="Times New Roman" panose="02020603050405020304" pitchFamily="18" charset="0"/>
                        </a:rPr>
                        <a:t>Mitsufuji</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solidFill>
                            <a:schemeClr val="accent1"/>
                          </a:solidFill>
                          <a:latin typeface="Times New Roman" panose="02020603050405020304" pitchFamily="18" charset="0"/>
                          <a:cs typeface="Times New Roman" panose="02020603050405020304" pitchFamily="18" charset="0"/>
                        </a:rPr>
                        <a:t>https://ieeexplore.ieee.org/abstract/document/7178348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DNN,BSS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Times New Roman" panose="02020603050405020304" pitchFamily="18" charset="0"/>
                          <a:cs typeface="Times New Roman" panose="02020603050405020304" pitchFamily="18" charset="0"/>
                        </a:rPr>
                        <a:t>SEPARATION,</a:t>
                      </a:r>
                    </a:p>
                    <a:p>
                      <a:r>
                        <a:rPr lang="en-US" sz="1400" dirty="0">
                          <a:latin typeface="Times New Roman" panose="02020603050405020304" pitchFamily="18" charset="0"/>
                          <a:cs typeface="Times New Roman" panose="02020603050405020304" pitchFamily="18" charset="0"/>
                        </a:rPr>
                        <a:t>SDR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Times New Roman" pitchFamily="18" charset="0"/>
                          <a:cs typeface="Times New Roman" pitchFamily="18" charset="0"/>
                        </a:rPr>
                        <a:t>The material length and</a:t>
                      </a:r>
                    </a:p>
                    <a:p>
                      <a:r>
                        <a:rPr lang="en-US" sz="1400" dirty="0">
                          <a:latin typeface="Times New Roman" pitchFamily="18" charset="0"/>
                          <a:cs typeface="Times New Roman" pitchFamily="18" charset="0"/>
                        </a:rPr>
                        <a:t>quality of the solo performances is impossible</a:t>
                      </a:r>
                      <a:r>
                        <a:rPr lang="en-US" sz="1400" baseline="0" dirty="0">
                          <a:latin typeface="Times New Roman" panose="02020603050405020304" pitchFamily="18" charset="0"/>
                          <a:cs typeface="Times New Roman" panose="02020603050405020304" pitchFamily="18" charset="0"/>
                        </a:rPr>
                        <a:t> to</a:t>
                      </a:r>
                      <a:endParaRPr lang="en-US" sz="1400" dirty="0">
                        <a:latin typeface="Times New Roman" pitchFamily="18" charset="0"/>
                        <a:cs typeface="Times New Roman" pitchFamily="18" charset="0"/>
                      </a:endParaRPr>
                    </a:p>
                    <a:p>
                      <a:r>
                        <a:rPr lang="en-US" sz="1400" dirty="0">
                          <a:latin typeface="Times New Roman" pitchFamily="18" charset="0"/>
                          <a:cs typeface="Times New Roman" pitchFamily="18" charset="0"/>
                        </a:rPr>
                        <a:t>Unseen</a:t>
                      </a:r>
                      <a:r>
                        <a:rPr lang="en-US" sz="1400" baseline="0" dirty="0">
                          <a:latin typeface="Times New Roman" panose="02020603050405020304" pitchFamily="18" charset="0"/>
                          <a:cs typeface="Times New Roman" panose="02020603050405020304" pitchFamily="18" charset="0"/>
                        </a:rPr>
                        <a:t> </a:t>
                      </a:r>
                      <a:r>
                        <a:rPr lang="en-US" sz="1400" dirty="0">
                          <a:latin typeface="Times New Roman" pitchFamily="18" charset="0"/>
                          <a:cs typeface="Times New Roman" pitchFamily="18" charset="0"/>
                        </a:rPr>
                        <a:t>instruments</a:t>
                      </a:r>
                      <a:endParaRPr lang="en-IN"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2925414"/>
                  </a:ext>
                </a:extLst>
              </a:tr>
            </a:tbl>
          </a:graphicData>
        </a:graphic>
      </p:graphicFrame>
    </p:spTree>
    <p:extLst>
      <p:ext uri="{BB962C8B-B14F-4D97-AF65-F5344CB8AC3E}">
        <p14:creationId xmlns:p14="http://schemas.microsoft.com/office/powerpoint/2010/main" val="1812011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73182" cy="1128009"/>
          </a:xfrm>
        </p:spPr>
        <p:txBody>
          <a:bodyPr>
            <a:normAutofit/>
          </a:bodyPr>
          <a:lstStyle/>
          <a:p>
            <a:pPr algn="ctr"/>
            <a:r>
              <a:rPr lang="en-US" sz="4000" b="1" dirty="0">
                <a:latin typeface="Times New Roman" panose="02020603050405020304" pitchFamily="18" charset="0"/>
                <a:cs typeface="Times New Roman" panose="02020603050405020304" pitchFamily="18" charset="0"/>
              </a:rPr>
              <a:t>RESEARCH GAPS</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p:txBody>
          <a:bodyPr>
            <a:normAutofit/>
          </a:bodyPr>
          <a:lstStyle/>
          <a:p>
            <a:pPr marL="0" indent="0">
              <a:buNone/>
            </a:pPr>
            <a:r>
              <a:rPr lang="en-US" sz="2000" b="1" dirty="0">
                <a:latin typeface="Times New Roman" panose="02020603050405020304" pitchFamily="18" charset="0"/>
                <a:cs typeface="Times New Roman" panose="02020603050405020304" pitchFamily="18" charset="0"/>
              </a:rPr>
              <a:t>Limited Integration of Deep Learning Models: </a:t>
            </a:r>
          </a:p>
          <a:p>
            <a:pPr marL="0" indent="0">
              <a:buNone/>
            </a:pPr>
            <a:r>
              <a:rPr lang="en-US" sz="2000" dirty="0">
                <a:latin typeface="Times New Roman" panose="02020603050405020304" pitchFamily="18" charset="0"/>
                <a:cs typeface="Times New Roman" panose="02020603050405020304" pitchFamily="18" charset="0"/>
              </a:rPr>
              <a:t>While traditional methods have been explored, there is a noticeable absence of extensive integration and exploration of the potential benefits that deep learning architectures can offer in improving accuracy and robustness.</a:t>
            </a:r>
          </a:p>
          <a:p>
            <a:pPr marL="0" indent="0">
              <a:buNone/>
            </a:pPr>
            <a:r>
              <a:rPr lang="en-US" sz="2000" b="1" dirty="0">
                <a:latin typeface="Times New Roman" panose="02020603050405020304" pitchFamily="18" charset="0"/>
                <a:cs typeface="Times New Roman" panose="02020603050405020304" pitchFamily="18" charset="0"/>
              </a:rPr>
              <a:t>Robustness to Changes in Music Trends and Styles Over Time:</a:t>
            </a:r>
          </a:p>
          <a:p>
            <a:pPr marL="0" indent="0">
              <a:buNone/>
            </a:pPr>
            <a:r>
              <a:rPr lang="en-US" sz="2000" dirty="0">
                <a:latin typeface="Times New Roman" panose="02020603050405020304" pitchFamily="18" charset="0"/>
                <a:cs typeface="Times New Roman" panose="02020603050405020304" pitchFamily="18" charset="0"/>
              </a:rPr>
              <a:t>Research could focus on the robustness of classification algorithms in adapting to changes in music trends and styles over time, ensuring continued accuracy and relevance.</a:t>
            </a:r>
          </a:p>
          <a:p>
            <a:pPr marL="0" indent="0">
              <a:buNone/>
            </a:pPr>
            <a:r>
              <a:rPr lang="en-US" sz="2000" b="1" dirty="0">
                <a:latin typeface="Times New Roman" panose="02020603050405020304" pitchFamily="18" charset="0"/>
                <a:cs typeface="Times New Roman" panose="02020603050405020304" pitchFamily="18" charset="0"/>
              </a:rPr>
              <a:t>Real-time Processing for Dynamic Music Streaming: </a:t>
            </a:r>
          </a:p>
          <a:p>
            <a:pPr marL="0" indent="0">
              <a:buNone/>
            </a:pPr>
            <a:r>
              <a:rPr lang="en-US" sz="2000" dirty="0">
                <a:latin typeface="Times New Roman" panose="02020603050405020304" pitchFamily="18" charset="0"/>
                <a:cs typeface="Times New Roman" panose="02020603050405020304" pitchFamily="18" charset="0"/>
              </a:rPr>
              <a:t>Despite advancements in classification accuracy, there's a need for research focusing on real-time processing capabilities, especially in the context of dynamic music streaming applications.</a:t>
            </a: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IN" dirty="0">
                <a:latin typeface="Times New Roman" panose="02020603050405020304" pitchFamily="18" charset="0"/>
                <a:cs typeface="Times New Roman" panose="02020603050405020304" pitchFamily="18" charset="0"/>
              </a:rPr>
              <a:t>29-12-2023</a:t>
            </a: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a:cs typeface="Times New Roman"/>
              </a:rPr>
              <a:t>Review No.01         Batch No.CB5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7</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131685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73182" cy="1128009"/>
          </a:xfrm>
        </p:spPr>
        <p:txBody>
          <a:bodyPr>
            <a:normAutofit/>
          </a:bodyPr>
          <a:lstStyle/>
          <a:p>
            <a:pPr algn="ctr"/>
            <a:r>
              <a:rPr lang="en-US" sz="4000" b="1" dirty="0">
                <a:latin typeface="Times New Roman" panose="02020603050405020304" pitchFamily="18" charset="0"/>
                <a:cs typeface="Times New Roman" panose="02020603050405020304" pitchFamily="18" charset="0"/>
              </a:rPr>
              <a:t>PROBLEM STATEMENT</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p:txBody>
          <a:bodyPr>
            <a:normAutofit/>
          </a:bodyPr>
          <a:lstStyle/>
          <a:p>
            <a:r>
              <a:rPr lang="en-US" sz="2000" dirty="0">
                <a:latin typeface="Times New Roman" panose="02020603050405020304" pitchFamily="18" charset="0"/>
                <a:cs typeface="Times New Roman" panose="02020603050405020304" pitchFamily="18" charset="0"/>
              </a:rPr>
              <a:t>In our pursuit of advancing music genre classification for an enriched listening experience, the effectiveness of Music Genre Classification stands as a critical component.</a:t>
            </a:r>
          </a:p>
          <a:p>
            <a:r>
              <a:rPr lang="en-US" sz="2000" dirty="0">
                <a:latin typeface="Times New Roman" panose="02020603050405020304" pitchFamily="18" charset="0"/>
                <a:cs typeface="Times New Roman" panose="02020603050405020304" pitchFamily="18" charset="0"/>
              </a:rPr>
              <a:t>Nevertheless, existing Music Genre Classification systems face obstacles that hinder their optimal performance and seamless integration.</a:t>
            </a:r>
          </a:p>
          <a:p>
            <a:r>
              <a:rPr lang="en-US" sz="2000" dirty="0">
                <a:latin typeface="Times New Roman" panose="02020603050405020304" pitchFamily="18" charset="0"/>
                <a:cs typeface="Times New Roman" panose="02020603050405020304" pitchFamily="18" charset="0"/>
              </a:rPr>
              <a:t>Addressing these challenges is imperative to ushering in a revolutionary era in music recommendation systems and personalized audio content delivery.</a:t>
            </a: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IN" dirty="0">
                <a:latin typeface="Times New Roman" panose="02020603050405020304" pitchFamily="18" charset="0"/>
                <a:cs typeface="Times New Roman" panose="02020603050405020304" pitchFamily="18" charset="0"/>
              </a:rPr>
              <a:t>29-12-2023</a:t>
            </a:r>
            <a:endParaRPr lang="en-US" dirty="0">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a:cs typeface="Times New Roman"/>
              </a:rPr>
              <a:t>Review No.01         Batch No.CB5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8</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597380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73182" cy="1128009"/>
          </a:xfrm>
        </p:spPr>
        <p:txBody>
          <a:bodyPr>
            <a:normAutofit/>
          </a:bodyPr>
          <a:lstStyle/>
          <a:p>
            <a:pPr algn="ctr"/>
            <a:r>
              <a:rPr lang="en-US" sz="4000" b="1" dirty="0">
                <a:latin typeface="Times New Roman" panose="02020603050405020304" pitchFamily="18" charset="0"/>
                <a:cs typeface="Times New Roman" panose="02020603050405020304" pitchFamily="18" charset="0"/>
              </a:rPr>
              <a:t>OBJECTIVES</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p:txBody>
          <a:bodyPr>
            <a:normAutofit/>
          </a:bodyPr>
          <a:lstStyle/>
          <a:p>
            <a:r>
              <a:rPr lang="en-IN" sz="2000" dirty="0">
                <a:latin typeface="Times New Roman" pitchFamily="18" charset="0"/>
                <a:cs typeface="Times New Roman" pitchFamily="18" charset="0"/>
              </a:rPr>
              <a:t>Implementing CNN for Music Genre Classification </a:t>
            </a:r>
          </a:p>
          <a:p>
            <a:r>
              <a:rPr lang="en-IN" sz="2000" dirty="0">
                <a:latin typeface="Times New Roman" pitchFamily="18" charset="0"/>
                <a:cs typeface="Times New Roman" pitchFamily="18" charset="0"/>
              </a:rPr>
              <a:t>Boosting Model Effectiveness </a:t>
            </a:r>
          </a:p>
          <a:p>
            <a:r>
              <a:rPr lang="en-US" sz="2000" dirty="0">
                <a:latin typeface="Times New Roman" pitchFamily="18" charset="0"/>
                <a:cs typeface="Times New Roman" pitchFamily="18" charset="0"/>
              </a:rPr>
              <a:t>Enabling quick and accurate music genre classification for music enthusiasts </a:t>
            </a:r>
          </a:p>
          <a:p>
            <a:r>
              <a:rPr lang="en-US" sz="2000" dirty="0">
                <a:latin typeface="Times New Roman" pitchFamily="18" charset="0"/>
                <a:cs typeface="Times New Roman" pitchFamily="18" charset="0"/>
              </a:rPr>
              <a:t>Model validation on GTZAN dataset</a:t>
            </a:r>
          </a:p>
          <a:p>
            <a:endParaRPr lang="en-US" sz="2000" dirty="0">
              <a:latin typeface="Times New Roman" pitchFamily="18" charset="0"/>
              <a:cs typeface="Times New Roman" pitchFamily="18" charset="0"/>
            </a:endParaRP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r>
              <a:rPr lang="en-US" dirty="0">
                <a:latin typeface="Times New Roman" panose="02020603050405020304" pitchFamily="18" charset="0"/>
                <a:cs typeface="Times New Roman" panose="02020603050405020304" pitchFamily="18" charset="0"/>
              </a:rPr>
              <a:t>29-12-2023</a:t>
            </a: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a:cs typeface="Times New Roman"/>
              </a:rPr>
              <a:t>Review No.01         Batch No.CB5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9</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1237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1064</TotalTime>
  <Words>2410</Words>
  <Application>Microsoft Office PowerPoint</Application>
  <PresentationFormat>Widescreen</PresentationFormat>
  <Paragraphs>244</Paragraphs>
  <Slides>20</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Calibri Light</vt:lpstr>
      <vt:lpstr>Times New Roman</vt:lpstr>
      <vt:lpstr>Wingdings</vt:lpstr>
      <vt:lpstr>Office Theme</vt:lpstr>
      <vt:lpstr>PowerPoint Presentation</vt:lpstr>
      <vt:lpstr>OUTLINE</vt:lpstr>
      <vt:lpstr>ABSTRACT</vt:lpstr>
      <vt:lpstr>INTRODUCTION</vt:lpstr>
      <vt:lpstr>LITERATURE SURVEY</vt:lpstr>
      <vt:lpstr>LITERATURE SURVEY</vt:lpstr>
      <vt:lpstr>RESEARCH GAPS</vt:lpstr>
      <vt:lpstr>PROBLEM STATEMENT</vt:lpstr>
      <vt:lpstr>OBJECTIVES</vt:lpstr>
      <vt:lpstr>BLOCK DIAGRAM OR FLOW DIAGRAM</vt:lpstr>
      <vt:lpstr>METHODOLOGY</vt:lpstr>
      <vt:lpstr>METHODOLOGY</vt:lpstr>
      <vt:lpstr>IMPLEMENTATION</vt:lpstr>
      <vt:lpstr>RESULTS &amp; ANALYSIS</vt:lpstr>
      <vt:lpstr>CONCLUSION and FUTURE SCOPE</vt:lpstr>
      <vt:lpstr>REFERENCES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INSTRUCTIONS</dc:title>
  <dc:creator>admin</dc:creator>
  <cp:lastModifiedBy>Ravi Varma</cp:lastModifiedBy>
  <cp:revision>81</cp:revision>
  <dcterms:created xsi:type="dcterms:W3CDTF">2023-12-22T11:34:02Z</dcterms:created>
  <dcterms:modified xsi:type="dcterms:W3CDTF">2024-04-28T14:53:32Z</dcterms:modified>
</cp:coreProperties>
</file>